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75" r:id="rId9"/>
    <p:sldId id="265" r:id="rId10"/>
    <p:sldId id="266" r:id="rId11"/>
    <p:sldId id="267" r:id="rId12"/>
    <p:sldId id="271" r:id="rId13"/>
    <p:sldId id="274" r:id="rId14"/>
    <p:sldId id="273" r:id="rId15"/>
  </p:sldIdLst>
  <p:sldSz cx="18288000" cy="10287000"/>
  <p:notesSz cx="6858000" cy="9144000"/>
  <p:embeddedFontLst>
    <p:embeddedFont>
      <p:font typeface="Abadi MT Condensed Light" panose="020B0306030101010103" pitchFamily="34" charset="77"/>
      <p:regular r:id="rId16"/>
    </p:embeddedFont>
    <p:embeddedFont>
      <p:font typeface="Anaktoria" panose="02020602090805090A03" pitchFamily="18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stellar" panose="020A0402060406010301" pitchFamily="18" charset="77"/>
      <p:regular r:id="rId22"/>
    </p:embeddedFont>
    <p:embeddedFont>
      <p:font typeface="Open Sans Light" panose="020B0306030504020204" pitchFamily="34" charset="0"/>
      <p:regular r:id="rId23"/>
      <p:italic r:id="rId24"/>
    </p:embeddedFont>
    <p:embeddedFont>
      <p:font typeface="Signature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31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74C7FC-2884-4CB8-AA60-8A98BE53185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4B3782-E9BB-45A2-BA15-1B89307127EA}">
      <dgm:prSet/>
      <dgm:spPr/>
      <dgm:t>
        <a:bodyPr/>
        <a:lstStyle/>
        <a:p>
          <a:r>
            <a:rPr lang="nl-NL" dirty="0"/>
            <a:t>Jij bent in staat om 6 voorbeelden te noemen waarom we trainen bij dieren.</a:t>
          </a:r>
          <a:endParaRPr lang="en-US" dirty="0"/>
        </a:p>
      </dgm:t>
    </dgm:pt>
    <dgm:pt modelId="{9B5353B6-1039-47CD-A231-B10B175FF342}" type="parTrans" cxnId="{C6CE4A4B-2785-4664-AF57-D5CD0436AEBF}">
      <dgm:prSet/>
      <dgm:spPr/>
      <dgm:t>
        <a:bodyPr/>
        <a:lstStyle/>
        <a:p>
          <a:endParaRPr lang="en-US"/>
        </a:p>
      </dgm:t>
    </dgm:pt>
    <dgm:pt modelId="{194D7BF3-47D4-445E-94E1-FE0622DE04E0}" type="sibTrans" cxnId="{C6CE4A4B-2785-4664-AF57-D5CD0436AEBF}">
      <dgm:prSet/>
      <dgm:spPr/>
      <dgm:t>
        <a:bodyPr/>
        <a:lstStyle/>
        <a:p>
          <a:endParaRPr lang="en-US"/>
        </a:p>
      </dgm:t>
    </dgm:pt>
    <dgm:pt modelId="{C516C1A5-2ED9-447F-AA46-1CE1DA8EBE21}">
      <dgm:prSet/>
      <dgm:spPr/>
      <dgm:t>
        <a:bodyPr/>
        <a:lstStyle/>
        <a:p>
          <a:r>
            <a:rPr lang="nl-NL" dirty="0"/>
            <a:t>Jij bent in staat om de 3 eisen op te noemen die voldoen aan een goed trainingsdoel.</a:t>
          </a:r>
          <a:endParaRPr lang="en-US" dirty="0"/>
        </a:p>
      </dgm:t>
    </dgm:pt>
    <dgm:pt modelId="{211DD04F-8142-4D11-8725-FD048F2F109C}" type="parTrans" cxnId="{C973ADD8-F982-4BEB-A93C-89AD201A928B}">
      <dgm:prSet/>
      <dgm:spPr/>
      <dgm:t>
        <a:bodyPr/>
        <a:lstStyle/>
        <a:p>
          <a:endParaRPr lang="en-US"/>
        </a:p>
      </dgm:t>
    </dgm:pt>
    <dgm:pt modelId="{2EB0922C-A7CF-448E-92E1-BCC36F755314}" type="sibTrans" cxnId="{C973ADD8-F982-4BEB-A93C-89AD201A928B}">
      <dgm:prSet/>
      <dgm:spPr/>
      <dgm:t>
        <a:bodyPr/>
        <a:lstStyle/>
        <a:p>
          <a:endParaRPr lang="en-US"/>
        </a:p>
      </dgm:t>
    </dgm:pt>
    <dgm:pt modelId="{82E7E725-830B-44AC-A16C-87F125569679}">
      <dgm:prSet/>
      <dgm:spPr/>
      <dgm:t>
        <a:bodyPr/>
        <a:lstStyle/>
        <a:p>
          <a:r>
            <a:rPr lang="nl-NL" dirty="0"/>
            <a:t>Jij bent in staat om uit te leggen waar we rekening mee houden als we gaan trainen.</a:t>
          </a:r>
          <a:endParaRPr lang="en-US" dirty="0"/>
        </a:p>
      </dgm:t>
    </dgm:pt>
    <dgm:pt modelId="{80CBA6C2-49D5-48E9-90BF-C2619E478C99}" type="parTrans" cxnId="{63081093-65AB-4732-8A1A-C8D216CFB975}">
      <dgm:prSet/>
      <dgm:spPr/>
      <dgm:t>
        <a:bodyPr/>
        <a:lstStyle/>
        <a:p>
          <a:endParaRPr lang="en-US"/>
        </a:p>
      </dgm:t>
    </dgm:pt>
    <dgm:pt modelId="{DE77CF1A-9F96-4795-A27E-26E3DA8D8B61}" type="sibTrans" cxnId="{63081093-65AB-4732-8A1A-C8D216CFB975}">
      <dgm:prSet/>
      <dgm:spPr/>
      <dgm:t>
        <a:bodyPr/>
        <a:lstStyle/>
        <a:p>
          <a:endParaRPr lang="en-US"/>
        </a:p>
      </dgm:t>
    </dgm:pt>
    <dgm:pt modelId="{5AD7C4F5-62C4-46B5-A218-17E627B7FC8C}">
      <dgm:prSet/>
      <dgm:spPr/>
      <dgm:t>
        <a:bodyPr/>
        <a:lstStyle/>
        <a:p>
          <a:r>
            <a:rPr lang="nl-NL" dirty="0"/>
            <a:t>Jij bent in staat om door middel van 7 punten uit leggen hoe je structuur krijgt in trainen.</a:t>
          </a:r>
          <a:endParaRPr lang="en-US" dirty="0"/>
        </a:p>
      </dgm:t>
    </dgm:pt>
    <dgm:pt modelId="{29FE4C1F-10F4-4B5B-8EF0-CDFF8570C4A1}" type="parTrans" cxnId="{77BA7A92-A359-42C6-9EA7-B3BFA2DDC4B3}">
      <dgm:prSet/>
      <dgm:spPr/>
      <dgm:t>
        <a:bodyPr/>
        <a:lstStyle/>
        <a:p>
          <a:endParaRPr lang="en-US"/>
        </a:p>
      </dgm:t>
    </dgm:pt>
    <dgm:pt modelId="{28CC32D9-7189-46DC-95FC-387A03D8A029}" type="sibTrans" cxnId="{77BA7A92-A359-42C6-9EA7-B3BFA2DDC4B3}">
      <dgm:prSet/>
      <dgm:spPr/>
      <dgm:t>
        <a:bodyPr/>
        <a:lstStyle/>
        <a:p>
          <a:endParaRPr lang="en-US"/>
        </a:p>
      </dgm:t>
    </dgm:pt>
    <dgm:pt modelId="{E18807D2-FAB5-F34E-BCE8-D9DF492DFE44}" type="pres">
      <dgm:prSet presAssocID="{5474C7FC-2884-4CB8-AA60-8A98BE531859}" presName="vert0" presStyleCnt="0">
        <dgm:presLayoutVars>
          <dgm:dir/>
          <dgm:animOne val="branch"/>
          <dgm:animLvl val="lvl"/>
        </dgm:presLayoutVars>
      </dgm:prSet>
      <dgm:spPr/>
    </dgm:pt>
    <dgm:pt modelId="{C5FADF8D-532C-B44E-BABA-E9ED116D1EF4}" type="pres">
      <dgm:prSet presAssocID="{114B3782-E9BB-45A2-BA15-1B89307127EA}" presName="thickLine" presStyleLbl="alignNode1" presStyleIdx="0" presStyleCnt="4"/>
      <dgm:spPr/>
    </dgm:pt>
    <dgm:pt modelId="{D3AAF7B2-E967-664F-9AC6-78BAB5A7E0C8}" type="pres">
      <dgm:prSet presAssocID="{114B3782-E9BB-45A2-BA15-1B89307127EA}" presName="horz1" presStyleCnt="0"/>
      <dgm:spPr/>
    </dgm:pt>
    <dgm:pt modelId="{B0C9686E-AF29-7A43-8241-9FEBB2A9DA3E}" type="pres">
      <dgm:prSet presAssocID="{114B3782-E9BB-45A2-BA15-1B89307127EA}" presName="tx1" presStyleLbl="revTx" presStyleIdx="0" presStyleCnt="4"/>
      <dgm:spPr/>
    </dgm:pt>
    <dgm:pt modelId="{911DE9D6-8663-5F41-A59F-FCAEA487F63A}" type="pres">
      <dgm:prSet presAssocID="{114B3782-E9BB-45A2-BA15-1B89307127EA}" presName="vert1" presStyleCnt="0"/>
      <dgm:spPr/>
    </dgm:pt>
    <dgm:pt modelId="{9DC10DD9-0663-4C43-83D1-D109E4A90126}" type="pres">
      <dgm:prSet presAssocID="{C516C1A5-2ED9-447F-AA46-1CE1DA8EBE21}" presName="thickLine" presStyleLbl="alignNode1" presStyleIdx="1" presStyleCnt="4"/>
      <dgm:spPr/>
    </dgm:pt>
    <dgm:pt modelId="{7A60E693-30A3-7D41-A4CF-9ACC0C691081}" type="pres">
      <dgm:prSet presAssocID="{C516C1A5-2ED9-447F-AA46-1CE1DA8EBE21}" presName="horz1" presStyleCnt="0"/>
      <dgm:spPr/>
    </dgm:pt>
    <dgm:pt modelId="{E0FBD72F-59EB-1C48-B0DC-1429E5B54FBD}" type="pres">
      <dgm:prSet presAssocID="{C516C1A5-2ED9-447F-AA46-1CE1DA8EBE21}" presName="tx1" presStyleLbl="revTx" presStyleIdx="1" presStyleCnt="4"/>
      <dgm:spPr/>
    </dgm:pt>
    <dgm:pt modelId="{3C4C7ABD-22F9-B544-B863-DF35463C176E}" type="pres">
      <dgm:prSet presAssocID="{C516C1A5-2ED9-447F-AA46-1CE1DA8EBE21}" presName="vert1" presStyleCnt="0"/>
      <dgm:spPr/>
    </dgm:pt>
    <dgm:pt modelId="{BD14E64D-63D9-0C48-83A3-8A6DF8DBAF30}" type="pres">
      <dgm:prSet presAssocID="{82E7E725-830B-44AC-A16C-87F125569679}" presName="thickLine" presStyleLbl="alignNode1" presStyleIdx="2" presStyleCnt="4"/>
      <dgm:spPr/>
    </dgm:pt>
    <dgm:pt modelId="{3829B6D1-21DC-E84C-ACDE-FC98F39A58E7}" type="pres">
      <dgm:prSet presAssocID="{82E7E725-830B-44AC-A16C-87F125569679}" presName="horz1" presStyleCnt="0"/>
      <dgm:spPr/>
    </dgm:pt>
    <dgm:pt modelId="{D30EC27F-44A9-BC4B-8436-B7DE97411916}" type="pres">
      <dgm:prSet presAssocID="{82E7E725-830B-44AC-A16C-87F125569679}" presName="tx1" presStyleLbl="revTx" presStyleIdx="2" presStyleCnt="4"/>
      <dgm:spPr/>
    </dgm:pt>
    <dgm:pt modelId="{FAA61782-458E-E146-984E-5220E4684994}" type="pres">
      <dgm:prSet presAssocID="{82E7E725-830B-44AC-A16C-87F125569679}" presName="vert1" presStyleCnt="0"/>
      <dgm:spPr/>
    </dgm:pt>
    <dgm:pt modelId="{F834B3F2-8DC6-674A-847E-B20A6FA28395}" type="pres">
      <dgm:prSet presAssocID="{5AD7C4F5-62C4-46B5-A218-17E627B7FC8C}" presName="thickLine" presStyleLbl="alignNode1" presStyleIdx="3" presStyleCnt="4"/>
      <dgm:spPr/>
    </dgm:pt>
    <dgm:pt modelId="{C3725929-1311-3D40-A7B6-C632FBEF6294}" type="pres">
      <dgm:prSet presAssocID="{5AD7C4F5-62C4-46B5-A218-17E627B7FC8C}" presName="horz1" presStyleCnt="0"/>
      <dgm:spPr/>
    </dgm:pt>
    <dgm:pt modelId="{D89C0A0D-00EE-A548-B134-FBD3A4F788F9}" type="pres">
      <dgm:prSet presAssocID="{5AD7C4F5-62C4-46B5-A218-17E627B7FC8C}" presName="tx1" presStyleLbl="revTx" presStyleIdx="3" presStyleCnt="4"/>
      <dgm:spPr/>
    </dgm:pt>
    <dgm:pt modelId="{E14186B8-00D8-7644-89EC-94CAAA59B8F4}" type="pres">
      <dgm:prSet presAssocID="{5AD7C4F5-62C4-46B5-A218-17E627B7FC8C}" presName="vert1" presStyleCnt="0"/>
      <dgm:spPr/>
    </dgm:pt>
  </dgm:ptLst>
  <dgm:cxnLst>
    <dgm:cxn modelId="{D8A07947-E6D9-204A-B938-7FC7F0B69776}" type="presOf" srcId="{114B3782-E9BB-45A2-BA15-1B89307127EA}" destId="{B0C9686E-AF29-7A43-8241-9FEBB2A9DA3E}" srcOrd="0" destOrd="0" presId="urn:microsoft.com/office/officeart/2008/layout/LinedList"/>
    <dgm:cxn modelId="{C6CE4A4B-2785-4664-AF57-D5CD0436AEBF}" srcId="{5474C7FC-2884-4CB8-AA60-8A98BE531859}" destId="{114B3782-E9BB-45A2-BA15-1B89307127EA}" srcOrd="0" destOrd="0" parTransId="{9B5353B6-1039-47CD-A231-B10B175FF342}" sibTransId="{194D7BF3-47D4-445E-94E1-FE0622DE04E0}"/>
    <dgm:cxn modelId="{7225437D-C447-004E-8CF0-071E8160F70C}" type="presOf" srcId="{5AD7C4F5-62C4-46B5-A218-17E627B7FC8C}" destId="{D89C0A0D-00EE-A548-B134-FBD3A4F788F9}" srcOrd="0" destOrd="0" presId="urn:microsoft.com/office/officeart/2008/layout/LinedList"/>
    <dgm:cxn modelId="{3874B48B-4FB9-EC4B-9D5E-B2056BC5EED0}" type="presOf" srcId="{C516C1A5-2ED9-447F-AA46-1CE1DA8EBE21}" destId="{E0FBD72F-59EB-1C48-B0DC-1429E5B54FBD}" srcOrd="0" destOrd="0" presId="urn:microsoft.com/office/officeart/2008/layout/LinedList"/>
    <dgm:cxn modelId="{77BA7A92-A359-42C6-9EA7-B3BFA2DDC4B3}" srcId="{5474C7FC-2884-4CB8-AA60-8A98BE531859}" destId="{5AD7C4F5-62C4-46B5-A218-17E627B7FC8C}" srcOrd="3" destOrd="0" parTransId="{29FE4C1F-10F4-4B5B-8EF0-CDFF8570C4A1}" sibTransId="{28CC32D9-7189-46DC-95FC-387A03D8A029}"/>
    <dgm:cxn modelId="{63081093-65AB-4732-8A1A-C8D216CFB975}" srcId="{5474C7FC-2884-4CB8-AA60-8A98BE531859}" destId="{82E7E725-830B-44AC-A16C-87F125569679}" srcOrd="2" destOrd="0" parTransId="{80CBA6C2-49D5-48E9-90BF-C2619E478C99}" sibTransId="{DE77CF1A-9F96-4795-A27E-26E3DA8D8B61}"/>
    <dgm:cxn modelId="{C973ADD8-F982-4BEB-A93C-89AD201A928B}" srcId="{5474C7FC-2884-4CB8-AA60-8A98BE531859}" destId="{C516C1A5-2ED9-447F-AA46-1CE1DA8EBE21}" srcOrd="1" destOrd="0" parTransId="{211DD04F-8142-4D11-8725-FD048F2F109C}" sibTransId="{2EB0922C-A7CF-448E-92E1-BCC36F755314}"/>
    <dgm:cxn modelId="{DD94A6DF-E0E2-9C46-BFC9-DAEAACE8F1EC}" type="presOf" srcId="{82E7E725-830B-44AC-A16C-87F125569679}" destId="{D30EC27F-44A9-BC4B-8436-B7DE97411916}" srcOrd="0" destOrd="0" presId="urn:microsoft.com/office/officeart/2008/layout/LinedList"/>
    <dgm:cxn modelId="{57671CEA-17A4-664D-A909-A573CC01F3D6}" type="presOf" srcId="{5474C7FC-2884-4CB8-AA60-8A98BE531859}" destId="{E18807D2-FAB5-F34E-BCE8-D9DF492DFE44}" srcOrd="0" destOrd="0" presId="urn:microsoft.com/office/officeart/2008/layout/LinedList"/>
    <dgm:cxn modelId="{68384DC8-9CDC-C94C-BE11-C830CEC279D8}" type="presParOf" srcId="{E18807D2-FAB5-F34E-BCE8-D9DF492DFE44}" destId="{C5FADF8D-532C-B44E-BABA-E9ED116D1EF4}" srcOrd="0" destOrd="0" presId="urn:microsoft.com/office/officeart/2008/layout/LinedList"/>
    <dgm:cxn modelId="{462F5A1F-5CB7-4747-9DA9-F332DB5F59EC}" type="presParOf" srcId="{E18807D2-FAB5-F34E-BCE8-D9DF492DFE44}" destId="{D3AAF7B2-E967-664F-9AC6-78BAB5A7E0C8}" srcOrd="1" destOrd="0" presId="urn:microsoft.com/office/officeart/2008/layout/LinedList"/>
    <dgm:cxn modelId="{006A1548-F4A7-4F4D-9F45-A9D7EDB3A3A4}" type="presParOf" srcId="{D3AAF7B2-E967-664F-9AC6-78BAB5A7E0C8}" destId="{B0C9686E-AF29-7A43-8241-9FEBB2A9DA3E}" srcOrd="0" destOrd="0" presId="urn:microsoft.com/office/officeart/2008/layout/LinedList"/>
    <dgm:cxn modelId="{6C257B4D-F5E5-024E-8CFA-A30288BF5C6D}" type="presParOf" srcId="{D3AAF7B2-E967-664F-9AC6-78BAB5A7E0C8}" destId="{911DE9D6-8663-5F41-A59F-FCAEA487F63A}" srcOrd="1" destOrd="0" presId="urn:microsoft.com/office/officeart/2008/layout/LinedList"/>
    <dgm:cxn modelId="{79C7EA7E-6816-2049-991F-187EFD8D8CA7}" type="presParOf" srcId="{E18807D2-FAB5-F34E-BCE8-D9DF492DFE44}" destId="{9DC10DD9-0663-4C43-83D1-D109E4A90126}" srcOrd="2" destOrd="0" presId="urn:microsoft.com/office/officeart/2008/layout/LinedList"/>
    <dgm:cxn modelId="{56F6ED2C-F87C-8D42-8491-701AB1C76C70}" type="presParOf" srcId="{E18807D2-FAB5-F34E-BCE8-D9DF492DFE44}" destId="{7A60E693-30A3-7D41-A4CF-9ACC0C691081}" srcOrd="3" destOrd="0" presId="urn:microsoft.com/office/officeart/2008/layout/LinedList"/>
    <dgm:cxn modelId="{CF1468BC-16EB-F44E-B345-B8664FA72522}" type="presParOf" srcId="{7A60E693-30A3-7D41-A4CF-9ACC0C691081}" destId="{E0FBD72F-59EB-1C48-B0DC-1429E5B54FBD}" srcOrd="0" destOrd="0" presId="urn:microsoft.com/office/officeart/2008/layout/LinedList"/>
    <dgm:cxn modelId="{B4169E8A-D537-E149-8345-0D9FC08E0D51}" type="presParOf" srcId="{7A60E693-30A3-7D41-A4CF-9ACC0C691081}" destId="{3C4C7ABD-22F9-B544-B863-DF35463C176E}" srcOrd="1" destOrd="0" presId="urn:microsoft.com/office/officeart/2008/layout/LinedList"/>
    <dgm:cxn modelId="{2B543F2E-4F69-054A-8576-EFB3F8604E03}" type="presParOf" srcId="{E18807D2-FAB5-F34E-BCE8-D9DF492DFE44}" destId="{BD14E64D-63D9-0C48-83A3-8A6DF8DBAF30}" srcOrd="4" destOrd="0" presId="urn:microsoft.com/office/officeart/2008/layout/LinedList"/>
    <dgm:cxn modelId="{E0A4721A-E36C-3645-BF60-6948E9109027}" type="presParOf" srcId="{E18807D2-FAB5-F34E-BCE8-D9DF492DFE44}" destId="{3829B6D1-21DC-E84C-ACDE-FC98F39A58E7}" srcOrd="5" destOrd="0" presId="urn:microsoft.com/office/officeart/2008/layout/LinedList"/>
    <dgm:cxn modelId="{84898EDE-6C2E-E040-8FCB-FEEB56DA8D53}" type="presParOf" srcId="{3829B6D1-21DC-E84C-ACDE-FC98F39A58E7}" destId="{D30EC27F-44A9-BC4B-8436-B7DE97411916}" srcOrd="0" destOrd="0" presId="urn:microsoft.com/office/officeart/2008/layout/LinedList"/>
    <dgm:cxn modelId="{FFB2B4C1-9C14-2343-9BB0-A98E85353C44}" type="presParOf" srcId="{3829B6D1-21DC-E84C-ACDE-FC98F39A58E7}" destId="{FAA61782-458E-E146-984E-5220E4684994}" srcOrd="1" destOrd="0" presId="urn:microsoft.com/office/officeart/2008/layout/LinedList"/>
    <dgm:cxn modelId="{C7001604-E375-AA45-BF63-4020DEDF1A40}" type="presParOf" srcId="{E18807D2-FAB5-F34E-BCE8-D9DF492DFE44}" destId="{F834B3F2-8DC6-674A-847E-B20A6FA28395}" srcOrd="6" destOrd="0" presId="urn:microsoft.com/office/officeart/2008/layout/LinedList"/>
    <dgm:cxn modelId="{7D2E34BB-D6F0-8841-A20B-A8804EFAFA84}" type="presParOf" srcId="{E18807D2-FAB5-F34E-BCE8-D9DF492DFE44}" destId="{C3725929-1311-3D40-A7B6-C632FBEF6294}" srcOrd="7" destOrd="0" presId="urn:microsoft.com/office/officeart/2008/layout/LinedList"/>
    <dgm:cxn modelId="{4B67F577-4343-4848-A7B4-3446683D4905}" type="presParOf" srcId="{C3725929-1311-3D40-A7B6-C632FBEF6294}" destId="{D89C0A0D-00EE-A548-B134-FBD3A4F788F9}" srcOrd="0" destOrd="0" presId="urn:microsoft.com/office/officeart/2008/layout/LinedList"/>
    <dgm:cxn modelId="{BD7700D8-5BD3-D24C-8C9F-9C8A5977472C}" type="presParOf" srcId="{C3725929-1311-3D40-A7B6-C632FBEF6294}" destId="{E14186B8-00D8-7644-89EC-94CAAA59B8F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74C7FC-2884-4CB8-AA60-8A98BE53185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4B3782-E9BB-45A2-BA15-1B89307127EA}">
      <dgm:prSet/>
      <dgm:spPr/>
      <dgm:t>
        <a:bodyPr/>
        <a:lstStyle/>
        <a:p>
          <a:r>
            <a:rPr lang="nl-NL" dirty="0"/>
            <a:t>Jij bent in staat om 6 voorbeelden te noemen waarom we trainen bij dieren.</a:t>
          </a:r>
          <a:endParaRPr lang="en-US" dirty="0"/>
        </a:p>
      </dgm:t>
    </dgm:pt>
    <dgm:pt modelId="{9B5353B6-1039-47CD-A231-B10B175FF342}" type="parTrans" cxnId="{C6CE4A4B-2785-4664-AF57-D5CD0436AEBF}">
      <dgm:prSet/>
      <dgm:spPr/>
      <dgm:t>
        <a:bodyPr/>
        <a:lstStyle/>
        <a:p>
          <a:endParaRPr lang="en-US"/>
        </a:p>
      </dgm:t>
    </dgm:pt>
    <dgm:pt modelId="{194D7BF3-47D4-445E-94E1-FE0622DE04E0}" type="sibTrans" cxnId="{C6CE4A4B-2785-4664-AF57-D5CD0436AEBF}">
      <dgm:prSet/>
      <dgm:spPr/>
      <dgm:t>
        <a:bodyPr/>
        <a:lstStyle/>
        <a:p>
          <a:endParaRPr lang="en-US"/>
        </a:p>
      </dgm:t>
    </dgm:pt>
    <dgm:pt modelId="{C516C1A5-2ED9-447F-AA46-1CE1DA8EBE21}">
      <dgm:prSet/>
      <dgm:spPr/>
      <dgm:t>
        <a:bodyPr/>
        <a:lstStyle/>
        <a:p>
          <a:r>
            <a:rPr lang="nl-NL" dirty="0"/>
            <a:t>Jij bent in staat om de 3 eisen op te noemen die voldoen aan een goed trainingsdoel.</a:t>
          </a:r>
          <a:endParaRPr lang="en-US" dirty="0"/>
        </a:p>
      </dgm:t>
    </dgm:pt>
    <dgm:pt modelId="{211DD04F-8142-4D11-8725-FD048F2F109C}" type="parTrans" cxnId="{C973ADD8-F982-4BEB-A93C-89AD201A928B}">
      <dgm:prSet/>
      <dgm:spPr/>
      <dgm:t>
        <a:bodyPr/>
        <a:lstStyle/>
        <a:p>
          <a:endParaRPr lang="en-US"/>
        </a:p>
      </dgm:t>
    </dgm:pt>
    <dgm:pt modelId="{2EB0922C-A7CF-448E-92E1-BCC36F755314}" type="sibTrans" cxnId="{C973ADD8-F982-4BEB-A93C-89AD201A928B}">
      <dgm:prSet/>
      <dgm:spPr/>
      <dgm:t>
        <a:bodyPr/>
        <a:lstStyle/>
        <a:p>
          <a:endParaRPr lang="en-US"/>
        </a:p>
      </dgm:t>
    </dgm:pt>
    <dgm:pt modelId="{82E7E725-830B-44AC-A16C-87F125569679}">
      <dgm:prSet/>
      <dgm:spPr/>
      <dgm:t>
        <a:bodyPr/>
        <a:lstStyle/>
        <a:p>
          <a:r>
            <a:rPr lang="nl-NL" dirty="0"/>
            <a:t>Jij bent in staat om uit te leggen waar we rekening mee houden als we gaan trainen.</a:t>
          </a:r>
          <a:endParaRPr lang="en-US" dirty="0"/>
        </a:p>
      </dgm:t>
    </dgm:pt>
    <dgm:pt modelId="{80CBA6C2-49D5-48E9-90BF-C2619E478C99}" type="parTrans" cxnId="{63081093-65AB-4732-8A1A-C8D216CFB975}">
      <dgm:prSet/>
      <dgm:spPr/>
      <dgm:t>
        <a:bodyPr/>
        <a:lstStyle/>
        <a:p>
          <a:endParaRPr lang="en-US"/>
        </a:p>
      </dgm:t>
    </dgm:pt>
    <dgm:pt modelId="{DE77CF1A-9F96-4795-A27E-26E3DA8D8B61}" type="sibTrans" cxnId="{63081093-65AB-4732-8A1A-C8D216CFB975}">
      <dgm:prSet/>
      <dgm:spPr/>
      <dgm:t>
        <a:bodyPr/>
        <a:lstStyle/>
        <a:p>
          <a:endParaRPr lang="en-US"/>
        </a:p>
      </dgm:t>
    </dgm:pt>
    <dgm:pt modelId="{5AD7C4F5-62C4-46B5-A218-17E627B7FC8C}">
      <dgm:prSet/>
      <dgm:spPr/>
      <dgm:t>
        <a:bodyPr/>
        <a:lstStyle/>
        <a:p>
          <a:r>
            <a:rPr lang="nl-NL" dirty="0"/>
            <a:t>Jij bent in staat om door middel van 7 punten uit leggen hoe je structuur krijgt in trainen.</a:t>
          </a:r>
          <a:endParaRPr lang="en-US" dirty="0"/>
        </a:p>
      </dgm:t>
    </dgm:pt>
    <dgm:pt modelId="{29FE4C1F-10F4-4B5B-8EF0-CDFF8570C4A1}" type="parTrans" cxnId="{77BA7A92-A359-42C6-9EA7-B3BFA2DDC4B3}">
      <dgm:prSet/>
      <dgm:spPr/>
      <dgm:t>
        <a:bodyPr/>
        <a:lstStyle/>
        <a:p>
          <a:endParaRPr lang="en-US"/>
        </a:p>
      </dgm:t>
    </dgm:pt>
    <dgm:pt modelId="{28CC32D9-7189-46DC-95FC-387A03D8A029}" type="sibTrans" cxnId="{77BA7A92-A359-42C6-9EA7-B3BFA2DDC4B3}">
      <dgm:prSet/>
      <dgm:spPr/>
      <dgm:t>
        <a:bodyPr/>
        <a:lstStyle/>
        <a:p>
          <a:endParaRPr lang="en-US"/>
        </a:p>
      </dgm:t>
    </dgm:pt>
    <dgm:pt modelId="{E18807D2-FAB5-F34E-BCE8-D9DF492DFE44}" type="pres">
      <dgm:prSet presAssocID="{5474C7FC-2884-4CB8-AA60-8A98BE531859}" presName="vert0" presStyleCnt="0">
        <dgm:presLayoutVars>
          <dgm:dir/>
          <dgm:animOne val="branch"/>
          <dgm:animLvl val="lvl"/>
        </dgm:presLayoutVars>
      </dgm:prSet>
      <dgm:spPr/>
    </dgm:pt>
    <dgm:pt modelId="{C5FADF8D-532C-B44E-BABA-E9ED116D1EF4}" type="pres">
      <dgm:prSet presAssocID="{114B3782-E9BB-45A2-BA15-1B89307127EA}" presName="thickLine" presStyleLbl="alignNode1" presStyleIdx="0" presStyleCnt="4"/>
      <dgm:spPr/>
    </dgm:pt>
    <dgm:pt modelId="{D3AAF7B2-E967-664F-9AC6-78BAB5A7E0C8}" type="pres">
      <dgm:prSet presAssocID="{114B3782-E9BB-45A2-BA15-1B89307127EA}" presName="horz1" presStyleCnt="0"/>
      <dgm:spPr/>
    </dgm:pt>
    <dgm:pt modelId="{B0C9686E-AF29-7A43-8241-9FEBB2A9DA3E}" type="pres">
      <dgm:prSet presAssocID="{114B3782-E9BB-45A2-BA15-1B89307127EA}" presName="tx1" presStyleLbl="revTx" presStyleIdx="0" presStyleCnt="4"/>
      <dgm:spPr/>
    </dgm:pt>
    <dgm:pt modelId="{911DE9D6-8663-5F41-A59F-FCAEA487F63A}" type="pres">
      <dgm:prSet presAssocID="{114B3782-E9BB-45A2-BA15-1B89307127EA}" presName="vert1" presStyleCnt="0"/>
      <dgm:spPr/>
    </dgm:pt>
    <dgm:pt modelId="{9DC10DD9-0663-4C43-83D1-D109E4A90126}" type="pres">
      <dgm:prSet presAssocID="{C516C1A5-2ED9-447F-AA46-1CE1DA8EBE21}" presName="thickLine" presStyleLbl="alignNode1" presStyleIdx="1" presStyleCnt="4"/>
      <dgm:spPr/>
    </dgm:pt>
    <dgm:pt modelId="{7A60E693-30A3-7D41-A4CF-9ACC0C691081}" type="pres">
      <dgm:prSet presAssocID="{C516C1A5-2ED9-447F-AA46-1CE1DA8EBE21}" presName="horz1" presStyleCnt="0"/>
      <dgm:spPr/>
    </dgm:pt>
    <dgm:pt modelId="{E0FBD72F-59EB-1C48-B0DC-1429E5B54FBD}" type="pres">
      <dgm:prSet presAssocID="{C516C1A5-2ED9-447F-AA46-1CE1DA8EBE21}" presName="tx1" presStyleLbl="revTx" presStyleIdx="1" presStyleCnt="4"/>
      <dgm:spPr/>
    </dgm:pt>
    <dgm:pt modelId="{3C4C7ABD-22F9-B544-B863-DF35463C176E}" type="pres">
      <dgm:prSet presAssocID="{C516C1A5-2ED9-447F-AA46-1CE1DA8EBE21}" presName="vert1" presStyleCnt="0"/>
      <dgm:spPr/>
    </dgm:pt>
    <dgm:pt modelId="{BD14E64D-63D9-0C48-83A3-8A6DF8DBAF30}" type="pres">
      <dgm:prSet presAssocID="{82E7E725-830B-44AC-A16C-87F125569679}" presName="thickLine" presStyleLbl="alignNode1" presStyleIdx="2" presStyleCnt="4"/>
      <dgm:spPr/>
    </dgm:pt>
    <dgm:pt modelId="{3829B6D1-21DC-E84C-ACDE-FC98F39A58E7}" type="pres">
      <dgm:prSet presAssocID="{82E7E725-830B-44AC-A16C-87F125569679}" presName="horz1" presStyleCnt="0"/>
      <dgm:spPr/>
    </dgm:pt>
    <dgm:pt modelId="{D30EC27F-44A9-BC4B-8436-B7DE97411916}" type="pres">
      <dgm:prSet presAssocID="{82E7E725-830B-44AC-A16C-87F125569679}" presName="tx1" presStyleLbl="revTx" presStyleIdx="2" presStyleCnt="4"/>
      <dgm:spPr/>
    </dgm:pt>
    <dgm:pt modelId="{FAA61782-458E-E146-984E-5220E4684994}" type="pres">
      <dgm:prSet presAssocID="{82E7E725-830B-44AC-A16C-87F125569679}" presName="vert1" presStyleCnt="0"/>
      <dgm:spPr/>
    </dgm:pt>
    <dgm:pt modelId="{F834B3F2-8DC6-674A-847E-B20A6FA28395}" type="pres">
      <dgm:prSet presAssocID="{5AD7C4F5-62C4-46B5-A218-17E627B7FC8C}" presName="thickLine" presStyleLbl="alignNode1" presStyleIdx="3" presStyleCnt="4"/>
      <dgm:spPr/>
    </dgm:pt>
    <dgm:pt modelId="{C3725929-1311-3D40-A7B6-C632FBEF6294}" type="pres">
      <dgm:prSet presAssocID="{5AD7C4F5-62C4-46B5-A218-17E627B7FC8C}" presName="horz1" presStyleCnt="0"/>
      <dgm:spPr/>
    </dgm:pt>
    <dgm:pt modelId="{D89C0A0D-00EE-A548-B134-FBD3A4F788F9}" type="pres">
      <dgm:prSet presAssocID="{5AD7C4F5-62C4-46B5-A218-17E627B7FC8C}" presName="tx1" presStyleLbl="revTx" presStyleIdx="3" presStyleCnt="4"/>
      <dgm:spPr/>
    </dgm:pt>
    <dgm:pt modelId="{E14186B8-00D8-7644-89EC-94CAAA59B8F4}" type="pres">
      <dgm:prSet presAssocID="{5AD7C4F5-62C4-46B5-A218-17E627B7FC8C}" presName="vert1" presStyleCnt="0"/>
      <dgm:spPr/>
    </dgm:pt>
  </dgm:ptLst>
  <dgm:cxnLst>
    <dgm:cxn modelId="{D8A07947-E6D9-204A-B938-7FC7F0B69776}" type="presOf" srcId="{114B3782-E9BB-45A2-BA15-1B89307127EA}" destId="{B0C9686E-AF29-7A43-8241-9FEBB2A9DA3E}" srcOrd="0" destOrd="0" presId="urn:microsoft.com/office/officeart/2008/layout/LinedList"/>
    <dgm:cxn modelId="{C6CE4A4B-2785-4664-AF57-D5CD0436AEBF}" srcId="{5474C7FC-2884-4CB8-AA60-8A98BE531859}" destId="{114B3782-E9BB-45A2-BA15-1B89307127EA}" srcOrd="0" destOrd="0" parTransId="{9B5353B6-1039-47CD-A231-B10B175FF342}" sibTransId="{194D7BF3-47D4-445E-94E1-FE0622DE04E0}"/>
    <dgm:cxn modelId="{7225437D-C447-004E-8CF0-071E8160F70C}" type="presOf" srcId="{5AD7C4F5-62C4-46B5-A218-17E627B7FC8C}" destId="{D89C0A0D-00EE-A548-B134-FBD3A4F788F9}" srcOrd="0" destOrd="0" presId="urn:microsoft.com/office/officeart/2008/layout/LinedList"/>
    <dgm:cxn modelId="{3874B48B-4FB9-EC4B-9D5E-B2056BC5EED0}" type="presOf" srcId="{C516C1A5-2ED9-447F-AA46-1CE1DA8EBE21}" destId="{E0FBD72F-59EB-1C48-B0DC-1429E5B54FBD}" srcOrd="0" destOrd="0" presId="urn:microsoft.com/office/officeart/2008/layout/LinedList"/>
    <dgm:cxn modelId="{77BA7A92-A359-42C6-9EA7-B3BFA2DDC4B3}" srcId="{5474C7FC-2884-4CB8-AA60-8A98BE531859}" destId="{5AD7C4F5-62C4-46B5-A218-17E627B7FC8C}" srcOrd="3" destOrd="0" parTransId="{29FE4C1F-10F4-4B5B-8EF0-CDFF8570C4A1}" sibTransId="{28CC32D9-7189-46DC-95FC-387A03D8A029}"/>
    <dgm:cxn modelId="{63081093-65AB-4732-8A1A-C8D216CFB975}" srcId="{5474C7FC-2884-4CB8-AA60-8A98BE531859}" destId="{82E7E725-830B-44AC-A16C-87F125569679}" srcOrd="2" destOrd="0" parTransId="{80CBA6C2-49D5-48E9-90BF-C2619E478C99}" sibTransId="{DE77CF1A-9F96-4795-A27E-26E3DA8D8B61}"/>
    <dgm:cxn modelId="{C973ADD8-F982-4BEB-A93C-89AD201A928B}" srcId="{5474C7FC-2884-4CB8-AA60-8A98BE531859}" destId="{C516C1A5-2ED9-447F-AA46-1CE1DA8EBE21}" srcOrd="1" destOrd="0" parTransId="{211DD04F-8142-4D11-8725-FD048F2F109C}" sibTransId="{2EB0922C-A7CF-448E-92E1-BCC36F755314}"/>
    <dgm:cxn modelId="{DD94A6DF-E0E2-9C46-BFC9-DAEAACE8F1EC}" type="presOf" srcId="{82E7E725-830B-44AC-A16C-87F125569679}" destId="{D30EC27F-44A9-BC4B-8436-B7DE97411916}" srcOrd="0" destOrd="0" presId="urn:microsoft.com/office/officeart/2008/layout/LinedList"/>
    <dgm:cxn modelId="{57671CEA-17A4-664D-A909-A573CC01F3D6}" type="presOf" srcId="{5474C7FC-2884-4CB8-AA60-8A98BE531859}" destId="{E18807D2-FAB5-F34E-BCE8-D9DF492DFE44}" srcOrd="0" destOrd="0" presId="urn:microsoft.com/office/officeart/2008/layout/LinedList"/>
    <dgm:cxn modelId="{68384DC8-9CDC-C94C-BE11-C830CEC279D8}" type="presParOf" srcId="{E18807D2-FAB5-F34E-BCE8-D9DF492DFE44}" destId="{C5FADF8D-532C-B44E-BABA-E9ED116D1EF4}" srcOrd="0" destOrd="0" presId="urn:microsoft.com/office/officeart/2008/layout/LinedList"/>
    <dgm:cxn modelId="{462F5A1F-5CB7-4747-9DA9-F332DB5F59EC}" type="presParOf" srcId="{E18807D2-FAB5-F34E-BCE8-D9DF492DFE44}" destId="{D3AAF7B2-E967-664F-9AC6-78BAB5A7E0C8}" srcOrd="1" destOrd="0" presId="urn:microsoft.com/office/officeart/2008/layout/LinedList"/>
    <dgm:cxn modelId="{006A1548-F4A7-4F4D-9F45-A9D7EDB3A3A4}" type="presParOf" srcId="{D3AAF7B2-E967-664F-9AC6-78BAB5A7E0C8}" destId="{B0C9686E-AF29-7A43-8241-9FEBB2A9DA3E}" srcOrd="0" destOrd="0" presId="urn:microsoft.com/office/officeart/2008/layout/LinedList"/>
    <dgm:cxn modelId="{6C257B4D-F5E5-024E-8CFA-A30288BF5C6D}" type="presParOf" srcId="{D3AAF7B2-E967-664F-9AC6-78BAB5A7E0C8}" destId="{911DE9D6-8663-5F41-A59F-FCAEA487F63A}" srcOrd="1" destOrd="0" presId="urn:microsoft.com/office/officeart/2008/layout/LinedList"/>
    <dgm:cxn modelId="{79C7EA7E-6816-2049-991F-187EFD8D8CA7}" type="presParOf" srcId="{E18807D2-FAB5-F34E-BCE8-D9DF492DFE44}" destId="{9DC10DD9-0663-4C43-83D1-D109E4A90126}" srcOrd="2" destOrd="0" presId="urn:microsoft.com/office/officeart/2008/layout/LinedList"/>
    <dgm:cxn modelId="{56F6ED2C-F87C-8D42-8491-701AB1C76C70}" type="presParOf" srcId="{E18807D2-FAB5-F34E-BCE8-D9DF492DFE44}" destId="{7A60E693-30A3-7D41-A4CF-9ACC0C691081}" srcOrd="3" destOrd="0" presId="urn:microsoft.com/office/officeart/2008/layout/LinedList"/>
    <dgm:cxn modelId="{CF1468BC-16EB-F44E-B345-B8664FA72522}" type="presParOf" srcId="{7A60E693-30A3-7D41-A4CF-9ACC0C691081}" destId="{E0FBD72F-59EB-1C48-B0DC-1429E5B54FBD}" srcOrd="0" destOrd="0" presId="urn:microsoft.com/office/officeart/2008/layout/LinedList"/>
    <dgm:cxn modelId="{B4169E8A-D537-E149-8345-0D9FC08E0D51}" type="presParOf" srcId="{7A60E693-30A3-7D41-A4CF-9ACC0C691081}" destId="{3C4C7ABD-22F9-B544-B863-DF35463C176E}" srcOrd="1" destOrd="0" presId="urn:microsoft.com/office/officeart/2008/layout/LinedList"/>
    <dgm:cxn modelId="{2B543F2E-4F69-054A-8576-EFB3F8604E03}" type="presParOf" srcId="{E18807D2-FAB5-F34E-BCE8-D9DF492DFE44}" destId="{BD14E64D-63D9-0C48-83A3-8A6DF8DBAF30}" srcOrd="4" destOrd="0" presId="urn:microsoft.com/office/officeart/2008/layout/LinedList"/>
    <dgm:cxn modelId="{E0A4721A-E36C-3645-BF60-6948E9109027}" type="presParOf" srcId="{E18807D2-FAB5-F34E-BCE8-D9DF492DFE44}" destId="{3829B6D1-21DC-E84C-ACDE-FC98F39A58E7}" srcOrd="5" destOrd="0" presId="urn:microsoft.com/office/officeart/2008/layout/LinedList"/>
    <dgm:cxn modelId="{84898EDE-6C2E-E040-8FCB-FEEB56DA8D53}" type="presParOf" srcId="{3829B6D1-21DC-E84C-ACDE-FC98F39A58E7}" destId="{D30EC27F-44A9-BC4B-8436-B7DE97411916}" srcOrd="0" destOrd="0" presId="urn:microsoft.com/office/officeart/2008/layout/LinedList"/>
    <dgm:cxn modelId="{FFB2B4C1-9C14-2343-9BB0-A98E85353C44}" type="presParOf" srcId="{3829B6D1-21DC-E84C-ACDE-FC98F39A58E7}" destId="{FAA61782-458E-E146-984E-5220E4684994}" srcOrd="1" destOrd="0" presId="urn:microsoft.com/office/officeart/2008/layout/LinedList"/>
    <dgm:cxn modelId="{C7001604-E375-AA45-BF63-4020DEDF1A40}" type="presParOf" srcId="{E18807D2-FAB5-F34E-BCE8-D9DF492DFE44}" destId="{F834B3F2-8DC6-674A-847E-B20A6FA28395}" srcOrd="6" destOrd="0" presId="urn:microsoft.com/office/officeart/2008/layout/LinedList"/>
    <dgm:cxn modelId="{7D2E34BB-D6F0-8841-A20B-A8804EFAFA84}" type="presParOf" srcId="{E18807D2-FAB5-F34E-BCE8-D9DF492DFE44}" destId="{C3725929-1311-3D40-A7B6-C632FBEF6294}" srcOrd="7" destOrd="0" presId="urn:microsoft.com/office/officeart/2008/layout/LinedList"/>
    <dgm:cxn modelId="{4B67F577-4343-4848-A7B4-3446683D4905}" type="presParOf" srcId="{C3725929-1311-3D40-A7B6-C632FBEF6294}" destId="{D89C0A0D-00EE-A548-B134-FBD3A4F788F9}" srcOrd="0" destOrd="0" presId="urn:microsoft.com/office/officeart/2008/layout/LinedList"/>
    <dgm:cxn modelId="{BD7700D8-5BD3-D24C-8C9F-9C8A5977472C}" type="presParOf" srcId="{C3725929-1311-3D40-A7B6-C632FBEF6294}" destId="{E14186B8-00D8-7644-89EC-94CAAA59B8F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ADF8D-532C-B44E-BABA-E9ED116D1EF4}">
      <dsp:nvSpPr>
        <dsp:cNvPr id="0" name=""/>
        <dsp:cNvSpPr/>
      </dsp:nvSpPr>
      <dsp:spPr>
        <a:xfrm>
          <a:off x="0" y="0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9686E-AF29-7A43-8241-9FEBB2A9DA3E}">
      <dsp:nvSpPr>
        <dsp:cNvPr id="0" name=""/>
        <dsp:cNvSpPr/>
      </dsp:nvSpPr>
      <dsp:spPr>
        <a:xfrm>
          <a:off x="0" y="0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6 voorbeelden te noemen waarom we trainen bij dieren.</a:t>
          </a:r>
          <a:endParaRPr lang="en-US" sz="3500" kern="1200" dirty="0"/>
        </a:p>
      </dsp:txBody>
      <dsp:txXfrm>
        <a:off x="0" y="0"/>
        <a:ext cx="9535195" cy="1277272"/>
      </dsp:txXfrm>
    </dsp:sp>
    <dsp:sp modelId="{9DC10DD9-0663-4C43-83D1-D109E4A90126}">
      <dsp:nvSpPr>
        <dsp:cNvPr id="0" name=""/>
        <dsp:cNvSpPr/>
      </dsp:nvSpPr>
      <dsp:spPr>
        <a:xfrm>
          <a:off x="0" y="1277272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BD72F-59EB-1C48-B0DC-1429E5B54FBD}">
      <dsp:nvSpPr>
        <dsp:cNvPr id="0" name=""/>
        <dsp:cNvSpPr/>
      </dsp:nvSpPr>
      <dsp:spPr>
        <a:xfrm>
          <a:off x="0" y="1277272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de 3 eisen op te noemen die voldoen aan een goed trainingsdoel.</a:t>
          </a:r>
          <a:endParaRPr lang="en-US" sz="3500" kern="1200" dirty="0"/>
        </a:p>
      </dsp:txBody>
      <dsp:txXfrm>
        <a:off x="0" y="1277272"/>
        <a:ext cx="9535195" cy="1277272"/>
      </dsp:txXfrm>
    </dsp:sp>
    <dsp:sp modelId="{BD14E64D-63D9-0C48-83A3-8A6DF8DBAF30}">
      <dsp:nvSpPr>
        <dsp:cNvPr id="0" name=""/>
        <dsp:cNvSpPr/>
      </dsp:nvSpPr>
      <dsp:spPr>
        <a:xfrm>
          <a:off x="0" y="2554545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EC27F-44A9-BC4B-8436-B7DE97411916}">
      <dsp:nvSpPr>
        <dsp:cNvPr id="0" name=""/>
        <dsp:cNvSpPr/>
      </dsp:nvSpPr>
      <dsp:spPr>
        <a:xfrm>
          <a:off x="0" y="2554545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uit te leggen waar we rekening mee houden als we gaan trainen.</a:t>
          </a:r>
          <a:endParaRPr lang="en-US" sz="3500" kern="1200" dirty="0"/>
        </a:p>
      </dsp:txBody>
      <dsp:txXfrm>
        <a:off x="0" y="2554545"/>
        <a:ext cx="9535195" cy="1277272"/>
      </dsp:txXfrm>
    </dsp:sp>
    <dsp:sp modelId="{F834B3F2-8DC6-674A-847E-B20A6FA28395}">
      <dsp:nvSpPr>
        <dsp:cNvPr id="0" name=""/>
        <dsp:cNvSpPr/>
      </dsp:nvSpPr>
      <dsp:spPr>
        <a:xfrm>
          <a:off x="0" y="3831818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C0A0D-00EE-A548-B134-FBD3A4F788F9}">
      <dsp:nvSpPr>
        <dsp:cNvPr id="0" name=""/>
        <dsp:cNvSpPr/>
      </dsp:nvSpPr>
      <dsp:spPr>
        <a:xfrm>
          <a:off x="0" y="3831818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door middel van 7 punten uit leggen hoe je structuur krijgt in trainen.</a:t>
          </a:r>
          <a:endParaRPr lang="en-US" sz="3500" kern="1200" dirty="0"/>
        </a:p>
      </dsp:txBody>
      <dsp:txXfrm>
        <a:off x="0" y="3831818"/>
        <a:ext cx="9535195" cy="1277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ADF8D-532C-B44E-BABA-E9ED116D1EF4}">
      <dsp:nvSpPr>
        <dsp:cNvPr id="0" name=""/>
        <dsp:cNvSpPr/>
      </dsp:nvSpPr>
      <dsp:spPr>
        <a:xfrm>
          <a:off x="0" y="0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9686E-AF29-7A43-8241-9FEBB2A9DA3E}">
      <dsp:nvSpPr>
        <dsp:cNvPr id="0" name=""/>
        <dsp:cNvSpPr/>
      </dsp:nvSpPr>
      <dsp:spPr>
        <a:xfrm>
          <a:off x="0" y="0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6 voorbeelden te noemen waarom we trainen bij dieren.</a:t>
          </a:r>
          <a:endParaRPr lang="en-US" sz="3500" kern="1200" dirty="0"/>
        </a:p>
      </dsp:txBody>
      <dsp:txXfrm>
        <a:off x="0" y="0"/>
        <a:ext cx="9535195" cy="1277272"/>
      </dsp:txXfrm>
    </dsp:sp>
    <dsp:sp modelId="{9DC10DD9-0663-4C43-83D1-D109E4A90126}">
      <dsp:nvSpPr>
        <dsp:cNvPr id="0" name=""/>
        <dsp:cNvSpPr/>
      </dsp:nvSpPr>
      <dsp:spPr>
        <a:xfrm>
          <a:off x="0" y="1277272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BD72F-59EB-1C48-B0DC-1429E5B54FBD}">
      <dsp:nvSpPr>
        <dsp:cNvPr id="0" name=""/>
        <dsp:cNvSpPr/>
      </dsp:nvSpPr>
      <dsp:spPr>
        <a:xfrm>
          <a:off x="0" y="1277272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de 3 eisen op te noemen die voldoen aan een goed trainingsdoel.</a:t>
          </a:r>
          <a:endParaRPr lang="en-US" sz="3500" kern="1200" dirty="0"/>
        </a:p>
      </dsp:txBody>
      <dsp:txXfrm>
        <a:off x="0" y="1277272"/>
        <a:ext cx="9535195" cy="1277272"/>
      </dsp:txXfrm>
    </dsp:sp>
    <dsp:sp modelId="{BD14E64D-63D9-0C48-83A3-8A6DF8DBAF30}">
      <dsp:nvSpPr>
        <dsp:cNvPr id="0" name=""/>
        <dsp:cNvSpPr/>
      </dsp:nvSpPr>
      <dsp:spPr>
        <a:xfrm>
          <a:off x="0" y="2554545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EC27F-44A9-BC4B-8436-B7DE97411916}">
      <dsp:nvSpPr>
        <dsp:cNvPr id="0" name=""/>
        <dsp:cNvSpPr/>
      </dsp:nvSpPr>
      <dsp:spPr>
        <a:xfrm>
          <a:off x="0" y="2554545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uit te leggen waar we rekening mee houden als we gaan trainen.</a:t>
          </a:r>
          <a:endParaRPr lang="en-US" sz="3500" kern="1200" dirty="0"/>
        </a:p>
      </dsp:txBody>
      <dsp:txXfrm>
        <a:off x="0" y="2554545"/>
        <a:ext cx="9535195" cy="1277272"/>
      </dsp:txXfrm>
    </dsp:sp>
    <dsp:sp modelId="{F834B3F2-8DC6-674A-847E-B20A6FA28395}">
      <dsp:nvSpPr>
        <dsp:cNvPr id="0" name=""/>
        <dsp:cNvSpPr/>
      </dsp:nvSpPr>
      <dsp:spPr>
        <a:xfrm>
          <a:off x="0" y="3831818"/>
          <a:ext cx="95351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C0A0D-00EE-A548-B134-FBD3A4F788F9}">
      <dsp:nvSpPr>
        <dsp:cNvPr id="0" name=""/>
        <dsp:cNvSpPr/>
      </dsp:nvSpPr>
      <dsp:spPr>
        <a:xfrm>
          <a:off x="0" y="3831818"/>
          <a:ext cx="9535195" cy="1277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Jij bent in staat om door middel van 7 punten uit leggen hoe je structuur krijgt in trainen.</a:t>
          </a:r>
          <a:endParaRPr lang="en-US" sz="3500" kern="1200" dirty="0"/>
        </a:p>
      </dsp:txBody>
      <dsp:txXfrm>
        <a:off x="0" y="3831818"/>
        <a:ext cx="9535195" cy="1277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hyperlink" Target="https://pxhere.com/en/photo/88027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JyyEEwCzK8" TargetMode="External"/><Relationship Id="rId2" Type="http://schemas.openxmlformats.org/officeDocument/2006/relationships/hyperlink" Target="http://www.youtube.com/watch?v=DLaiUZWR00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infirmiers.com/les-grands-dossiers/diabete/chiens-assistance-pour-patients-atteints-diabete.html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hNv6rvoMrF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kw55VoLwh4" TargetMode="External"/><Relationship Id="rId5" Type="http://schemas.openxmlformats.org/officeDocument/2006/relationships/hyperlink" Target="https://www.youtube.com/watch?v=VSSgNT7FIT8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7107" y="1511937"/>
            <a:ext cx="6696964" cy="72497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25000"/>
          <a:stretch>
            <a:fillRect/>
          </a:stretch>
        </p:blipFill>
        <p:spPr>
          <a:xfrm>
            <a:off x="3483263" y="1598115"/>
            <a:ext cx="9852109" cy="63367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94312" y="7094618"/>
            <a:ext cx="4717040" cy="16804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82240" y="4603416"/>
            <a:ext cx="9054156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3500" dirty="0" err="1">
                <a:solidFill>
                  <a:srgbClr val="3B3B3B"/>
                </a:solidFill>
                <a:latin typeface="Signature"/>
              </a:rPr>
              <a:t>Trainen</a:t>
            </a:r>
            <a:r>
              <a:rPr lang="en-US" sz="13500" dirty="0">
                <a:solidFill>
                  <a:srgbClr val="3B3B3B"/>
                </a:solidFill>
                <a:latin typeface="Signature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08357" y="7027943"/>
            <a:ext cx="669696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3B3B3B"/>
                </a:solidFill>
                <a:latin typeface="Open Sans Light"/>
              </a:rPr>
              <a:t>1 November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402054" y="1028700"/>
            <a:ext cx="13837946" cy="132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600" dirty="0">
                <a:solidFill>
                  <a:srgbClr val="F3F3F3"/>
                </a:solidFill>
                <a:latin typeface="Anaktoria"/>
              </a:rPr>
              <a:t>HOUDING VAN HET DIER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E47A708-D500-394E-929C-ECB77FDE104E}"/>
              </a:ext>
            </a:extLst>
          </p:cNvPr>
          <p:cNvSpPr/>
          <p:nvPr/>
        </p:nvSpPr>
        <p:spPr>
          <a:xfrm>
            <a:off x="1828800" y="3316207"/>
            <a:ext cx="13258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l-NL" sz="3600" b="1" dirty="0">
                <a:latin typeface="Abadi MT Condensed Light" panose="020B0306030101010103" pitchFamily="34" charset="77"/>
              </a:rPr>
              <a:t>Let goed op de houding van het dier: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nl-NL" sz="4000" dirty="0">
              <a:latin typeface="Abadi MT Condensed Light" panose="020B0306030101010103" pitchFamily="34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Stressverschijnselen: Wachten of trainen?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Dier is ziek. Wachten of trainen?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Dier heeft jongen. Wachten of trainen?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Ongemotiveerd dier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4400" dirty="0">
              <a:latin typeface="Abadi MT Condensed Light" panose="020B0306030101010103" pitchFamily="34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4400" dirty="0">
              <a:latin typeface="Abadi MT Condensed Light" panose="020B0306030101010103" pitchFamily="34" charset="77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4000" dirty="0">
                <a:latin typeface="Abadi MT Condensed Light" panose="020B0306030101010103" pitchFamily="34" charset="77"/>
              </a:rPr>
              <a:t>  Afwisseling aanbrengen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FFD4582-DC78-3F4B-ABC4-70BFA2891796}"/>
              </a:ext>
            </a:extLst>
          </p:cNvPr>
          <p:cNvSpPr txBox="1"/>
          <p:nvPr/>
        </p:nvSpPr>
        <p:spPr>
          <a:xfrm>
            <a:off x="6709680" y="603110"/>
            <a:ext cx="4868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dirty="0">
                <a:latin typeface="Castellar" panose="020A0402060406010301" pitchFamily="18" charset="77"/>
              </a:rPr>
              <a:t>TRAINEN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3E051C5-751B-CE43-80A4-C37FC09283C1}"/>
              </a:ext>
            </a:extLst>
          </p:cNvPr>
          <p:cNvSpPr txBox="1"/>
          <p:nvPr/>
        </p:nvSpPr>
        <p:spPr>
          <a:xfrm>
            <a:off x="2238214" y="2189838"/>
            <a:ext cx="1066806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Abadi MT Condensed Light" panose="020B0306030101010103" pitchFamily="34" charset="77"/>
              </a:rPr>
              <a:t>Afwisseling aanbrengen: hoe?</a:t>
            </a:r>
          </a:p>
          <a:p>
            <a:r>
              <a:rPr lang="nl-NL" sz="4000" dirty="0">
                <a:latin typeface="Abadi MT Condensed Light" panose="020B0306030101010103" pitchFamily="34" charset="77"/>
              </a:rPr>
              <a:t>Structuur van de sessie: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Lengte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Plaats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Gevraagde gedrag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Snelheid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Afwisselende groepssamenstelling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Trainers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 err="1">
                <a:latin typeface="Abadi MT Condensed Light" panose="020B0306030101010103" pitchFamily="34" charset="77"/>
              </a:rPr>
              <a:t>Reinforcers</a:t>
            </a:r>
            <a:r>
              <a:rPr lang="nl-NL" sz="3600" dirty="0">
                <a:latin typeface="Abadi MT Condensed Light" panose="020B0306030101010103" pitchFamily="34" charset="77"/>
              </a:rPr>
              <a:t>  (beloningen)</a:t>
            </a:r>
          </a:p>
          <a:p>
            <a:r>
              <a:rPr lang="nl-NL" sz="4000" dirty="0">
                <a:latin typeface="Abadi MT Condensed Light" panose="020B0306030101010103" pitchFamily="34" charset="77"/>
              </a:rPr>
              <a:t>Type sessie: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Bewegingssessie, speelsessie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Creatieve sessie, focus sessie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671E906-B619-4E40-8DF3-1F8F3BECF9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34800" y="4582054"/>
            <a:ext cx="5797841" cy="472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1780" b="10699"/>
          <a:stretch>
            <a:fillRect/>
          </a:stretch>
        </p:blipFill>
        <p:spPr>
          <a:xfrm>
            <a:off x="4062154" y="575318"/>
            <a:ext cx="11013364" cy="924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841" t="35561" r="13841"/>
          <a:stretch>
            <a:fillRect/>
          </a:stretch>
        </p:blipFill>
        <p:spPr>
          <a:xfrm>
            <a:off x="2686671" y="1028700"/>
            <a:ext cx="12914659" cy="87888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80253" y="338844"/>
            <a:ext cx="5127493" cy="9165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828124" y="1403314"/>
            <a:ext cx="8631751" cy="91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dirty="0">
                <a:solidFill>
                  <a:srgbClr val="3B3B3B"/>
                </a:solidFill>
                <a:latin typeface="Anaktoria"/>
              </a:rPr>
              <a:t>OPDRACHT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E5BE8BD-9A22-4A4F-AFCF-C537353723EC}"/>
              </a:ext>
            </a:extLst>
          </p:cNvPr>
          <p:cNvSpPr txBox="1"/>
          <p:nvPr/>
        </p:nvSpPr>
        <p:spPr>
          <a:xfrm>
            <a:off x="3704180" y="3211857"/>
            <a:ext cx="10879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TRAININGSPLAN MAKEN VOOR DE IO.</a:t>
            </a:r>
          </a:p>
          <a:p>
            <a:endParaRPr lang="nl-NL" sz="3200" dirty="0"/>
          </a:p>
          <a:p>
            <a:r>
              <a:rPr lang="nl-NL" sz="3200" dirty="0"/>
              <a:t>Bedenk door middel van het bestand en de tips alvast een </a:t>
            </a:r>
            <a:r>
              <a:rPr lang="nl-NL" sz="3200" b="1" dirty="0"/>
              <a:t>diergroep</a:t>
            </a:r>
            <a:r>
              <a:rPr lang="nl-NL" sz="3200" dirty="0"/>
              <a:t> en een </a:t>
            </a:r>
            <a:r>
              <a:rPr lang="nl-NL" sz="3200" b="1" dirty="0"/>
              <a:t>trainingsdoel</a:t>
            </a:r>
            <a:r>
              <a:rPr lang="nl-NL" sz="3200" dirty="0"/>
              <a:t>!</a:t>
            </a:r>
          </a:p>
          <a:p>
            <a:endParaRPr lang="nl-NL" sz="3200" b="1" dirty="0"/>
          </a:p>
          <a:p>
            <a:r>
              <a:rPr lang="nl-NL" sz="3200" b="1" dirty="0"/>
              <a:t>Let op: Je gaat hier ook mee aan de slag op stage, bedenk dus een dier wat op je stage voorkomt.</a:t>
            </a:r>
            <a:endParaRPr lang="nl-NL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097" b="13151"/>
          <a:stretch>
            <a:fillRect/>
          </a:stretch>
        </p:blipFill>
        <p:spPr>
          <a:xfrm>
            <a:off x="3021962" y="510632"/>
            <a:ext cx="12244075" cy="92657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00670" y="2418775"/>
            <a:ext cx="5686660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>
                <a:solidFill>
                  <a:srgbClr val="3B3B3B"/>
                </a:solidFill>
                <a:latin typeface="Anaktoria"/>
              </a:rPr>
              <a:t>LESDOELEN </a:t>
            </a:r>
          </a:p>
        </p:txBody>
      </p:sp>
      <p:graphicFrame>
        <p:nvGraphicFramePr>
          <p:cNvPr id="10" name="Tekstvak 7">
            <a:extLst>
              <a:ext uri="{FF2B5EF4-FFF2-40B4-BE49-F238E27FC236}">
                <a16:creationId xmlns:a16="http://schemas.microsoft.com/office/drawing/2014/main" id="{CDE211E8-A81B-42F4-BB25-0048FF3FE462}"/>
              </a:ext>
            </a:extLst>
          </p:cNvPr>
          <p:cNvGraphicFramePr/>
          <p:nvPr/>
        </p:nvGraphicFramePr>
        <p:xfrm>
          <a:off x="4376401" y="3619500"/>
          <a:ext cx="9535195" cy="510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0723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00629" y="8695419"/>
            <a:ext cx="15280305" cy="7262117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402054" y="1028700"/>
            <a:ext cx="13837946" cy="1321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600" dirty="0">
                <a:solidFill>
                  <a:srgbClr val="F3F3F3"/>
                </a:solidFill>
                <a:latin typeface="Anaktoria"/>
              </a:rPr>
              <a:t>EVALUATIE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E47A708-D500-394E-929C-ECB77FDE104E}"/>
              </a:ext>
            </a:extLst>
          </p:cNvPr>
          <p:cNvSpPr/>
          <p:nvPr/>
        </p:nvSpPr>
        <p:spPr>
          <a:xfrm>
            <a:off x="1828800" y="3316207"/>
            <a:ext cx="13258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endParaRPr lang="nl-NL" sz="4000" dirty="0">
              <a:latin typeface="Abadi MT Condensed Light" panose="020B0306030101010103" pitchFamily="34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Alle begrippen goed overgekomen?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Wat zouden jullie graag zien in de les?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latin typeface="Abadi MT Condensed Light" panose="020B0306030101010103" pitchFamily="34" charset="77"/>
              </a:rPr>
              <a:t>Manier van uitleg.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4400" dirty="0">
              <a:latin typeface="Abadi MT Condensed Light" panose="020B0306030101010103" pitchFamily="34" charset="77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4000" dirty="0">
                <a:latin typeface="Abadi MT Condensed Light" panose="020B0306030101010103" pitchFamily="34" charset="77"/>
              </a:rPr>
              <a:t>  Volgende week: EHBO bij dieren.</a:t>
            </a:r>
          </a:p>
        </p:txBody>
      </p:sp>
    </p:spTree>
    <p:extLst>
      <p:ext uri="{BB962C8B-B14F-4D97-AF65-F5344CB8AC3E}">
        <p14:creationId xmlns:p14="http://schemas.microsoft.com/office/powerpoint/2010/main" val="52411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097" b="13151"/>
          <a:stretch>
            <a:fillRect/>
          </a:stretch>
        </p:blipFill>
        <p:spPr>
          <a:xfrm>
            <a:off x="3021962" y="510632"/>
            <a:ext cx="12244075" cy="92657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00670" y="2418775"/>
            <a:ext cx="5686660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>
                <a:solidFill>
                  <a:srgbClr val="3B3B3B"/>
                </a:solidFill>
                <a:latin typeface="Anaktoria"/>
              </a:rPr>
              <a:t>LESDOELEN </a:t>
            </a:r>
          </a:p>
        </p:txBody>
      </p:sp>
      <p:graphicFrame>
        <p:nvGraphicFramePr>
          <p:cNvPr id="10" name="Tekstvak 7">
            <a:extLst>
              <a:ext uri="{FF2B5EF4-FFF2-40B4-BE49-F238E27FC236}">
                <a16:creationId xmlns:a16="http://schemas.microsoft.com/office/drawing/2014/main" id="{CDE211E8-A81B-42F4-BB25-0048FF3FE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620086"/>
              </p:ext>
            </p:extLst>
          </p:nvPr>
        </p:nvGraphicFramePr>
        <p:xfrm>
          <a:off x="4376401" y="3619500"/>
          <a:ext cx="9535195" cy="510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10152" y="-94045"/>
            <a:ext cx="10344627" cy="104369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34475" y="-94045"/>
            <a:ext cx="10344627" cy="10436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50003">
            <a:off x="3577022" y="1350577"/>
            <a:ext cx="3293144" cy="77258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30071">
            <a:off x="1304957" y="1424072"/>
            <a:ext cx="4880284" cy="76929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4475" y="962025"/>
            <a:ext cx="6807489" cy="118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200" dirty="0">
                <a:solidFill>
                  <a:srgbClr val="F3F3F3"/>
                </a:solidFill>
                <a:latin typeface="Anaktoria"/>
              </a:rPr>
              <a:t>TRAINEN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7225" y="2518245"/>
            <a:ext cx="10010775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3F3F3"/>
                </a:solidFill>
                <a:latin typeface="Open Sans Light"/>
              </a:rPr>
              <a:t>TRAINEN = AANLEREN </a:t>
            </a:r>
          </a:p>
        </p:txBody>
      </p:sp>
      <p:pic>
        <p:nvPicPr>
          <p:cNvPr id="15" name="Afbeelding 14" descr="Afbeelding met hond, gras, buiten, zwart&#10;&#10;Automatisch gegenereerde beschrijving">
            <a:extLst>
              <a:ext uri="{FF2B5EF4-FFF2-40B4-BE49-F238E27FC236}">
                <a16:creationId xmlns:a16="http://schemas.microsoft.com/office/drawing/2014/main" id="{AA42152E-F603-9746-91EB-5452FA4C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162884">
            <a:off x="1452572" y="1945446"/>
            <a:ext cx="4406765" cy="63042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0120" y="488053"/>
            <a:ext cx="6552903" cy="2935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 dirty="0">
                <a:latin typeface="+mj-lt"/>
                <a:ea typeface="+mj-ea"/>
                <a:cs typeface="+mj-cs"/>
              </a:rPr>
              <a:t>WAAROM TRAINEN WE?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  <a:gd name="connsiteX0" fmla="*/ 0 w 5212080"/>
              <a:gd name="connsiteY0" fmla="*/ 0 h 27432"/>
              <a:gd name="connsiteX1" fmla="*/ 547268 w 5212080"/>
              <a:gd name="connsiteY1" fmla="*/ 0 h 27432"/>
              <a:gd name="connsiteX2" fmla="*/ 1303020 w 5212080"/>
              <a:gd name="connsiteY2" fmla="*/ 0 h 27432"/>
              <a:gd name="connsiteX3" fmla="*/ 1798168 w 5212080"/>
              <a:gd name="connsiteY3" fmla="*/ 0 h 27432"/>
              <a:gd name="connsiteX4" fmla="*/ 2293315 w 5212080"/>
              <a:gd name="connsiteY4" fmla="*/ 0 h 27432"/>
              <a:gd name="connsiteX5" fmla="*/ 2944825 w 5212080"/>
              <a:gd name="connsiteY5" fmla="*/ 0 h 27432"/>
              <a:gd name="connsiteX6" fmla="*/ 3544214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456328 w 5212080"/>
              <a:gd name="connsiteY10" fmla="*/ 27432 h 27432"/>
              <a:gd name="connsiteX11" fmla="*/ 3856939 w 5212080"/>
              <a:gd name="connsiteY11" fmla="*/ 27432 h 27432"/>
              <a:gd name="connsiteX12" fmla="*/ 3257550 w 5212080"/>
              <a:gd name="connsiteY12" fmla="*/ 27432 h 27432"/>
              <a:gd name="connsiteX13" fmla="*/ 2710282 w 5212080"/>
              <a:gd name="connsiteY13" fmla="*/ 27432 h 27432"/>
              <a:gd name="connsiteX14" fmla="*/ 2110892 w 5212080"/>
              <a:gd name="connsiteY14" fmla="*/ 27432 h 27432"/>
              <a:gd name="connsiteX15" fmla="*/ 1615745 w 5212080"/>
              <a:gd name="connsiteY15" fmla="*/ 27432 h 27432"/>
              <a:gd name="connsiteX16" fmla="*/ 1016356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96474" y="-27007"/>
                  <a:pt x="292400" y="26529"/>
                  <a:pt x="599389" y="0"/>
                </a:cubicBezTo>
                <a:cubicBezTo>
                  <a:pt x="892517" y="-381"/>
                  <a:pt x="919817" y="-23813"/>
                  <a:pt x="1198778" y="0"/>
                </a:cubicBezTo>
                <a:cubicBezTo>
                  <a:pt x="1501801" y="44010"/>
                  <a:pt x="1733115" y="-18100"/>
                  <a:pt x="1954530" y="0"/>
                </a:cubicBezTo>
                <a:cubicBezTo>
                  <a:pt x="2150845" y="11235"/>
                  <a:pt x="2239613" y="-6014"/>
                  <a:pt x="2501798" y="0"/>
                </a:cubicBezTo>
                <a:cubicBezTo>
                  <a:pt x="2758063" y="19983"/>
                  <a:pt x="2850561" y="14043"/>
                  <a:pt x="3049067" y="0"/>
                </a:cubicBezTo>
                <a:cubicBezTo>
                  <a:pt x="3207556" y="-14393"/>
                  <a:pt x="3477530" y="-19753"/>
                  <a:pt x="3700577" y="0"/>
                </a:cubicBezTo>
                <a:cubicBezTo>
                  <a:pt x="3929215" y="7084"/>
                  <a:pt x="4069702" y="-22784"/>
                  <a:pt x="4247845" y="0"/>
                </a:cubicBezTo>
                <a:cubicBezTo>
                  <a:pt x="4443198" y="41703"/>
                  <a:pt x="4663267" y="-1065"/>
                  <a:pt x="5212080" y="0"/>
                </a:cubicBezTo>
                <a:cubicBezTo>
                  <a:pt x="5212814" y="8195"/>
                  <a:pt x="5212075" y="20831"/>
                  <a:pt x="5212080" y="27432"/>
                </a:cubicBezTo>
                <a:cubicBezTo>
                  <a:pt x="4999632" y="35182"/>
                  <a:pt x="4933665" y="30939"/>
                  <a:pt x="4664812" y="27432"/>
                </a:cubicBezTo>
                <a:cubicBezTo>
                  <a:pt x="4396025" y="21575"/>
                  <a:pt x="4377951" y="39956"/>
                  <a:pt x="4117543" y="27432"/>
                </a:cubicBezTo>
                <a:cubicBezTo>
                  <a:pt x="3861056" y="-6090"/>
                  <a:pt x="3784297" y="37016"/>
                  <a:pt x="3466033" y="27432"/>
                </a:cubicBezTo>
                <a:cubicBezTo>
                  <a:pt x="3158876" y="21999"/>
                  <a:pt x="3143400" y="53247"/>
                  <a:pt x="2918765" y="27432"/>
                </a:cubicBezTo>
                <a:cubicBezTo>
                  <a:pt x="2689439" y="-16416"/>
                  <a:pt x="2531374" y="16832"/>
                  <a:pt x="2423617" y="27432"/>
                </a:cubicBezTo>
                <a:cubicBezTo>
                  <a:pt x="2303792" y="-11864"/>
                  <a:pt x="2078859" y="41493"/>
                  <a:pt x="1772107" y="27432"/>
                </a:cubicBezTo>
                <a:cubicBezTo>
                  <a:pt x="1531795" y="-4315"/>
                  <a:pt x="1305394" y="21270"/>
                  <a:pt x="1120597" y="27432"/>
                </a:cubicBezTo>
                <a:cubicBezTo>
                  <a:pt x="908196" y="-10128"/>
                  <a:pt x="346466" y="12797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29720" y="17728"/>
                  <a:pt x="357156" y="16601"/>
                  <a:pt x="547268" y="0"/>
                </a:cubicBezTo>
                <a:cubicBezTo>
                  <a:pt x="720661" y="-22161"/>
                  <a:pt x="937335" y="-38607"/>
                  <a:pt x="1303020" y="0"/>
                </a:cubicBezTo>
                <a:cubicBezTo>
                  <a:pt x="1666909" y="29361"/>
                  <a:pt x="1613761" y="13702"/>
                  <a:pt x="1798168" y="0"/>
                </a:cubicBezTo>
                <a:cubicBezTo>
                  <a:pt x="1974664" y="-10556"/>
                  <a:pt x="2075524" y="-6507"/>
                  <a:pt x="2293315" y="0"/>
                </a:cubicBezTo>
                <a:cubicBezTo>
                  <a:pt x="2524269" y="1327"/>
                  <a:pt x="2752851" y="-6500"/>
                  <a:pt x="2944825" y="0"/>
                </a:cubicBezTo>
                <a:cubicBezTo>
                  <a:pt x="3150173" y="44448"/>
                  <a:pt x="3302355" y="36314"/>
                  <a:pt x="3544214" y="0"/>
                </a:cubicBezTo>
                <a:cubicBezTo>
                  <a:pt x="3766434" y="-15289"/>
                  <a:pt x="4038482" y="22269"/>
                  <a:pt x="4247845" y="0"/>
                </a:cubicBezTo>
                <a:cubicBezTo>
                  <a:pt x="4412536" y="-568"/>
                  <a:pt x="4774768" y="95275"/>
                  <a:pt x="5212080" y="0"/>
                </a:cubicBezTo>
                <a:cubicBezTo>
                  <a:pt x="5212934" y="6861"/>
                  <a:pt x="5210625" y="20290"/>
                  <a:pt x="5212080" y="27432"/>
                </a:cubicBezTo>
                <a:cubicBezTo>
                  <a:pt x="4889320" y="61929"/>
                  <a:pt x="4629135" y="58125"/>
                  <a:pt x="4456328" y="27432"/>
                </a:cubicBezTo>
                <a:cubicBezTo>
                  <a:pt x="4296817" y="-12820"/>
                  <a:pt x="4029504" y="38852"/>
                  <a:pt x="3856939" y="27432"/>
                </a:cubicBezTo>
                <a:cubicBezTo>
                  <a:pt x="3652830" y="2368"/>
                  <a:pt x="3514725" y="-5800"/>
                  <a:pt x="3257550" y="27432"/>
                </a:cubicBezTo>
                <a:cubicBezTo>
                  <a:pt x="3009808" y="40464"/>
                  <a:pt x="2851605" y="32802"/>
                  <a:pt x="2710282" y="27432"/>
                </a:cubicBezTo>
                <a:cubicBezTo>
                  <a:pt x="2550285" y="-2690"/>
                  <a:pt x="2362912" y="50136"/>
                  <a:pt x="2110892" y="27432"/>
                </a:cubicBezTo>
                <a:cubicBezTo>
                  <a:pt x="1871487" y="5556"/>
                  <a:pt x="1825567" y="48260"/>
                  <a:pt x="1615745" y="27432"/>
                </a:cubicBezTo>
                <a:cubicBezTo>
                  <a:pt x="1404625" y="25056"/>
                  <a:pt x="1224002" y="56693"/>
                  <a:pt x="1016356" y="27432"/>
                </a:cubicBezTo>
                <a:cubicBezTo>
                  <a:pt x="840146" y="-29891"/>
                  <a:pt x="354393" y="34807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5212080" h="27432" fill="none" stroke="0" extrusionOk="0">
                <a:moveTo>
                  <a:pt x="0" y="0"/>
                </a:moveTo>
                <a:cubicBezTo>
                  <a:pt x="153327" y="-47686"/>
                  <a:pt x="305404" y="11447"/>
                  <a:pt x="599389" y="0"/>
                </a:cubicBezTo>
                <a:cubicBezTo>
                  <a:pt x="895186" y="-9887"/>
                  <a:pt x="915628" y="-24497"/>
                  <a:pt x="1198778" y="0"/>
                </a:cubicBezTo>
                <a:cubicBezTo>
                  <a:pt x="1479436" y="16436"/>
                  <a:pt x="1739997" y="23836"/>
                  <a:pt x="1954530" y="0"/>
                </a:cubicBezTo>
                <a:cubicBezTo>
                  <a:pt x="2148745" y="39892"/>
                  <a:pt x="2229461" y="-15416"/>
                  <a:pt x="2501798" y="0"/>
                </a:cubicBezTo>
                <a:cubicBezTo>
                  <a:pt x="2752471" y="19418"/>
                  <a:pt x="2830752" y="26869"/>
                  <a:pt x="3049067" y="0"/>
                </a:cubicBezTo>
                <a:cubicBezTo>
                  <a:pt x="3279293" y="-14744"/>
                  <a:pt x="3462053" y="-18627"/>
                  <a:pt x="3700577" y="0"/>
                </a:cubicBezTo>
                <a:cubicBezTo>
                  <a:pt x="3915072" y="30719"/>
                  <a:pt x="4036026" y="-5275"/>
                  <a:pt x="4247845" y="0"/>
                </a:cubicBezTo>
                <a:cubicBezTo>
                  <a:pt x="4502648" y="48766"/>
                  <a:pt x="4790306" y="-4755"/>
                  <a:pt x="5212080" y="0"/>
                </a:cubicBezTo>
                <a:cubicBezTo>
                  <a:pt x="5213105" y="8856"/>
                  <a:pt x="5210361" y="21150"/>
                  <a:pt x="5212080" y="27432"/>
                </a:cubicBezTo>
                <a:cubicBezTo>
                  <a:pt x="4996137" y="35599"/>
                  <a:pt x="4928148" y="45023"/>
                  <a:pt x="4664812" y="27432"/>
                </a:cubicBezTo>
                <a:cubicBezTo>
                  <a:pt x="4397951" y="14322"/>
                  <a:pt x="4373546" y="48128"/>
                  <a:pt x="4117543" y="27432"/>
                </a:cubicBezTo>
                <a:cubicBezTo>
                  <a:pt x="3857009" y="-2743"/>
                  <a:pt x="3755441" y="23918"/>
                  <a:pt x="3466033" y="27432"/>
                </a:cubicBezTo>
                <a:cubicBezTo>
                  <a:pt x="3161482" y="21872"/>
                  <a:pt x="3134629" y="50980"/>
                  <a:pt x="2918765" y="27432"/>
                </a:cubicBezTo>
                <a:cubicBezTo>
                  <a:pt x="2696535" y="-3872"/>
                  <a:pt x="2538830" y="-4112"/>
                  <a:pt x="2423617" y="27432"/>
                </a:cubicBezTo>
                <a:cubicBezTo>
                  <a:pt x="2293007" y="50120"/>
                  <a:pt x="2078028" y="8275"/>
                  <a:pt x="1772107" y="27432"/>
                </a:cubicBezTo>
                <a:cubicBezTo>
                  <a:pt x="1526682" y="45050"/>
                  <a:pt x="1323857" y="16313"/>
                  <a:pt x="1120597" y="27432"/>
                </a:cubicBezTo>
                <a:cubicBezTo>
                  <a:pt x="936514" y="147399"/>
                  <a:pt x="504592" y="-485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F30C9A1-D79F-D14D-91BC-C984B71E1618}"/>
              </a:ext>
            </a:extLst>
          </p:cNvPr>
          <p:cNvSpPr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 err="1"/>
              <a:t>Lichamelijk</a:t>
            </a:r>
            <a:r>
              <a:rPr lang="en-US" sz="3100" dirty="0"/>
              <a:t> </a:t>
            </a:r>
            <a:r>
              <a:rPr lang="en-US" sz="3100" dirty="0" err="1"/>
              <a:t>beweging</a:t>
            </a:r>
            <a:endParaRPr lang="en-US" sz="31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Mentale stimulatie</a:t>
            </a:r>
            <a:endParaRPr lang="en-US" sz="31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 err="1"/>
              <a:t>Coöperatief</a:t>
            </a:r>
            <a:r>
              <a:rPr lang="en-US" sz="3100" dirty="0"/>
              <a:t>: </a:t>
            </a:r>
            <a:r>
              <a:rPr lang="en-US" sz="3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Meewerkend gedrag</a:t>
            </a:r>
            <a:endParaRPr lang="en-US" sz="31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Maar </a:t>
            </a:r>
            <a:r>
              <a:rPr lang="en-US" sz="3100" b="1" dirty="0" err="1"/>
              <a:t>ook</a:t>
            </a:r>
            <a:r>
              <a:rPr lang="en-US" sz="3100" b="1" dirty="0"/>
              <a:t> </a:t>
            </a:r>
            <a:r>
              <a:rPr lang="en-US" sz="3100" b="1" dirty="0" err="1"/>
              <a:t>voor</a:t>
            </a:r>
            <a:r>
              <a:rPr lang="en-US" sz="3100" b="1" dirty="0"/>
              <a:t>: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 err="1"/>
              <a:t>Recreatie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</a:t>
            </a:r>
            <a:r>
              <a:rPr lang="en-US" sz="3100" dirty="0" err="1"/>
              <a:t>educatie</a:t>
            </a:r>
            <a:endParaRPr lang="en-US" sz="31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 err="1"/>
              <a:t>Onderzoek</a:t>
            </a:r>
            <a:r>
              <a:rPr lang="en-US" sz="3100" dirty="0"/>
              <a:t>: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Anders: </a:t>
            </a:r>
            <a:r>
              <a:rPr lang="en-US" sz="3100" dirty="0" err="1"/>
              <a:t>hulpdieren</a:t>
            </a:r>
            <a:r>
              <a:rPr lang="en-US" sz="3100" dirty="0"/>
              <a:t>, </a:t>
            </a:r>
            <a:r>
              <a:rPr lang="en-US" sz="3100" dirty="0" err="1"/>
              <a:t>sportgerelateerd</a:t>
            </a:r>
            <a:r>
              <a:rPr lang="en-US" sz="3100" dirty="0"/>
              <a:t>, </a:t>
            </a:r>
            <a:r>
              <a:rPr lang="en-US" sz="3100" dirty="0" err="1"/>
              <a:t>enz</a:t>
            </a:r>
            <a:r>
              <a:rPr lang="en-US" sz="3100" dirty="0"/>
              <a:t>.</a:t>
            </a:r>
          </a:p>
        </p:txBody>
      </p:sp>
      <p:pic>
        <p:nvPicPr>
          <p:cNvPr id="9" name="Afbeelding 8" descr="Afbeelding met hond, buiten, persoon&#10;&#10;Automatisch gegenereerde beschrijving">
            <a:extLst>
              <a:ext uri="{FF2B5EF4-FFF2-40B4-BE49-F238E27FC236}">
                <a16:creationId xmlns:a16="http://schemas.microsoft.com/office/drawing/2014/main" id="{3C096D5C-318F-3F49-9EB8-4693A76FB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968" r="4775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945F3C-5CB8-154F-B03D-4080BD6E462B}"/>
              </a:ext>
            </a:extLst>
          </p:cNvPr>
          <p:cNvSpPr txBox="1"/>
          <p:nvPr/>
        </p:nvSpPr>
        <p:spPr>
          <a:xfrm>
            <a:off x="11196735" y="47772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496DE15-684E-2E43-A8EE-41D49DE10B3B}"/>
              </a:ext>
            </a:extLst>
          </p:cNvPr>
          <p:cNvSpPr txBox="1"/>
          <p:nvPr/>
        </p:nvSpPr>
        <p:spPr>
          <a:xfrm>
            <a:off x="15577001" y="10086945"/>
            <a:ext cx="27109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5" tooltip="https://www.infirmiers.com/les-grands-dossiers/diabete/chiens-assistance-pour-patients-atteints-diabet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nl-NL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1780" b="10699"/>
          <a:stretch>
            <a:fillRect/>
          </a:stretch>
        </p:blipFill>
        <p:spPr>
          <a:xfrm>
            <a:off x="4062154" y="575318"/>
            <a:ext cx="11013364" cy="924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841" t="35561" r="13841"/>
          <a:stretch>
            <a:fillRect/>
          </a:stretch>
        </p:blipFill>
        <p:spPr>
          <a:xfrm>
            <a:off x="2686671" y="1028700"/>
            <a:ext cx="12914659" cy="87888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28124" y="1403314"/>
            <a:ext cx="8631751" cy="91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dirty="0">
                <a:solidFill>
                  <a:srgbClr val="3B3B3B"/>
                </a:solidFill>
                <a:latin typeface="Anaktoria"/>
              </a:rPr>
              <a:t>WAT IS HET DOEL?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80253" y="338844"/>
            <a:ext cx="5127493" cy="916539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2AF9182E-D721-6D41-BD45-6875EA37AFB9}"/>
              </a:ext>
            </a:extLst>
          </p:cNvPr>
          <p:cNvSpPr/>
          <p:nvPr/>
        </p:nvSpPr>
        <p:spPr>
          <a:xfrm>
            <a:off x="4002077" y="3154628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600" dirty="0">
                <a:latin typeface="Abadi MT Condensed Light" panose="020B0306030101010103" pitchFamily="34" charset="77"/>
              </a:rPr>
              <a:t>Een training heeft een doel nodig, een goed trainingsdoel voldoet aan deze eisen: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Nut voor het dier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Nut voor de verzorger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Nut voor de organisatie</a:t>
            </a:r>
          </a:p>
          <a:p>
            <a:endParaRPr lang="nl-NL" sz="3600" dirty="0">
              <a:latin typeface="Abadi MT Condensed Light" panose="020B0306030101010103" pitchFamily="34" charset="77"/>
            </a:endParaRPr>
          </a:p>
          <a:p>
            <a:r>
              <a:rPr lang="nl-NL" sz="3600" b="1" dirty="0">
                <a:latin typeface="Abadi MT Condensed Light" panose="020B0306030101010103" pitchFamily="34" charset="77"/>
              </a:rPr>
              <a:t>Voorbeelden van een trainingsdoel?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8089" y="629389"/>
            <a:ext cx="7885434" cy="18826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4746" y="713463"/>
            <a:ext cx="801211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00000"/>
                </a:solidFill>
                <a:latin typeface="Anaktoria"/>
              </a:rPr>
              <a:t>DOEL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54579B5-56A6-8E40-8562-5C3F29C93CBE}"/>
              </a:ext>
            </a:extLst>
          </p:cNvPr>
          <p:cNvSpPr/>
          <p:nvPr/>
        </p:nvSpPr>
        <p:spPr>
          <a:xfrm>
            <a:off x="1723414" y="3839849"/>
            <a:ext cx="1280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dirty="0">
                <a:latin typeface="Abadi MT Condensed Light" panose="020B0306030101010103" pitchFamily="34" charset="77"/>
              </a:rPr>
              <a:t>Waarom is het opstellen van een trainingsdoel zo belangrijk?</a:t>
            </a:r>
          </a:p>
          <a:p>
            <a:endParaRPr lang="nl-NL" sz="4800" dirty="0">
              <a:latin typeface="Abadi MT Condensed Light" panose="020B0306030101010103" pitchFamily="34" charset="77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4800" dirty="0">
                <a:latin typeface="Abadi MT Condensed Light" panose="020B0306030101010103" pitchFamily="34" charset="77"/>
              </a:rPr>
              <a:t>Om te controleren of je training behaald is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4800" dirty="0">
                <a:latin typeface="Abadi MT Condensed Light" panose="020B0306030101010103" pitchFamily="34" charset="77"/>
              </a:rPr>
              <a:t>Om (financiële) goedkeuring voor de training te krijgen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4800" dirty="0">
                <a:latin typeface="Abadi MT Condensed Light" panose="020B0306030101010103" pitchFamily="34" charset="77"/>
              </a:rPr>
              <a:t>Om draagvlak te creëren voor de training.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73393" y="943899"/>
            <a:ext cx="5258243" cy="243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99B9A38-890D-D243-B803-98410F6684A9}"/>
              </a:ext>
            </a:extLst>
          </p:cNvPr>
          <p:cNvSpPr/>
          <p:nvPr/>
        </p:nvSpPr>
        <p:spPr>
          <a:xfrm>
            <a:off x="973396" y="3657600"/>
            <a:ext cx="5258241" cy="5678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badi MT Condensed Light" panose="020B0306030101010103" pitchFamily="34" charset="77"/>
              </a:rPr>
              <a:t>Rekening</a:t>
            </a:r>
            <a:r>
              <a:rPr lang="en-US" sz="3200" dirty="0">
                <a:latin typeface="Abadi MT Condensed Light" panose="020B0306030101010103" pitchFamily="34" charset="77"/>
              </a:rPr>
              <a:t> </a:t>
            </a:r>
            <a:r>
              <a:rPr lang="en-US" sz="3200" dirty="0" err="1">
                <a:latin typeface="Abadi MT Condensed Light" panose="020B0306030101010103" pitchFamily="34" charset="77"/>
              </a:rPr>
              <a:t>houden</a:t>
            </a:r>
            <a:r>
              <a:rPr lang="en-US" sz="3200" dirty="0">
                <a:latin typeface="Abadi MT Condensed Light" panose="020B0306030101010103" pitchFamily="34" charset="77"/>
              </a:rPr>
              <a:t> met: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badi MT Condensed Light" panose="020B0306030101010103" pitchFamily="34" charset="77"/>
            </a:endParaRP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badi MT Condensed Light" panose="020B0306030101010103" pitchFamily="34" charset="77"/>
              </a:rPr>
              <a:t>Leerprocessen</a:t>
            </a:r>
            <a:endParaRPr lang="en-US" sz="3200" dirty="0">
              <a:latin typeface="Abadi MT Condensed Light" panose="020B0306030101010103" pitchFamily="34" charset="77"/>
            </a:endParaRP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badi MT Condensed Light" panose="020B0306030101010103" pitchFamily="34" charset="77"/>
              </a:rPr>
              <a:t>Leer over de </a:t>
            </a:r>
            <a:r>
              <a:rPr lang="en-US" sz="3200" dirty="0" err="1">
                <a:latin typeface="Abadi MT Condensed Light" panose="020B0306030101010103" pitchFamily="34" charset="77"/>
              </a:rPr>
              <a:t>diersoort</a:t>
            </a:r>
            <a:r>
              <a:rPr lang="en-US" sz="3200" dirty="0">
                <a:latin typeface="Abadi MT Condensed Light" panose="020B0306030101010103" pitchFamily="34" charset="77"/>
              </a:rPr>
              <a:t>: </a:t>
            </a:r>
            <a:r>
              <a:rPr lang="en-US" sz="3200" dirty="0" err="1">
                <a:latin typeface="Abadi MT Condensed Light" panose="020B0306030101010103" pitchFamily="34" charset="77"/>
              </a:rPr>
              <a:t>algemene</a:t>
            </a:r>
            <a:r>
              <a:rPr lang="en-US" sz="3200" dirty="0">
                <a:latin typeface="Abadi MT Condensed Light" panose="020B0306030101010103" pitchFamily="34" charset="77"/>
              </a:rPr>
              <a:t> </a:t>
            </a:r>
            <a:r>
              <a:rPr lang="en-US" sz="3200" dirty="0" err="1">
                <a:latin typeface="Abadi MT Condensed Light" panose="020B0306030101010103" pitchFamily="34" charset="77"/>
              </a:rPr>
              <a:t>informatie</a:t>
            </a:r>
            <a:r>
              <a:rPr lang="en-US" sz="3200" dirty="0">
                <a:latin typeface="Abadi MT Condensed Light" panose="020B0306030101010103" pitchFamily="34" charset="77"/>
              </a:rPr>
              <a:t>, </a:t>
            </a:r>
            <a:r>
              <a:rPr lang="en-US" sz="3200" dirty="0" err="1">
                <a:latin typeface="Abadi MT Condensed Light" panose="020B0306030101010103" pitchFamily="34" charset="77"/>
              </a:rPr>
              <a:t>anatomie</a:t>
            </a:r>
            <a:r>
              <a:rPr lang="en-US" sz="3200" dirty="0">
                <a:latin typeface="Abadi MT Condensed Light" panose="020B0306030101010103" pitchFamily="34" charset="77"/>
              </a:rPr>
              <a:t> </a:t>
            </a:r>
            <a:r>
              <a:rPr lang="en-US" sz="3200" dirty="0" err="1">
                <a:latin typeface="Abadi MT Condensed Light" panose="020B0306030101010103" pitchFamily="34" charset="77"/>
              </a:rPr>
              <a:t>en</a:t>
            </a:r>
            <a:r>
              <a:rPr lang="en-US" sz="3200" dirty="0">
                <a:latin typeface="Abadi MT Condensed Light" panose="020B0306030101010103" pitchFamily="34" charset="77"/>
              </a:rPr>
              <a:t> </a:t>
            </a:r>
            <a:r>
              <a:rPr lang="en-US" sz="3200" dirty="0" err="1">
                <a:latin typeface="Abadi MT Condensed Light" panose="020B0306030101010103" pitchFamily="34" charset="77"/>
              </a:rPr>
              <a:t>fysiologie</a:t>
            </a:r>
            <a:endParaRPr lang="en-US" sz="3200" dirty="0">
              <a:latin typeface="Abadi MT Condensed Light" panose="020B0306030101010103" pitchFamily="34" charset="77"/>
            </a:endParaRP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badi MT Condensed Light" panose="020B0306030101010103" pitchFamily="34" charset="77"/>
              </a:rPr>
              <a:t>Leer over het </a:t>
            </a:r>
            <a:r>
              <a:rPr lang="en-US" sz="3200" dirty="0" err="1">
                <a:latin typeface="Abadi MT Condensed Light" panose="020B0306030101010103" pitchFamily="34" charset="77"/>
              </a:rPr>
              <a:t>individu</a:t>
            </a:r>
            <a:r>
              <a:rPr lang="en-US" sz="3200" dirty="0">
                <a:latin typeface="Abadi MT Condensed Light" panose="020B0306030101010103" pitchFamily="34" charset="77"/>
              </a:rPr>
              <a:t>: hoe is het </a:t>
            </a:r>
            <a:r>
              <a:rPr lang="en-US" sz="3200" dirty="0" err="1">
                <a:latin typeface="Abadi MT Condensed Light" panose="020B0306030101010103" pitchFamily="34" charset="77"/>
              </a:rPr>
              <a:t>grootgebracht</a:t>
            </a:r>
            <a:r>
              <a:rPr lang="en-US" sz="3200" dirty="0">
                <a:latin typeface="Abadi MT Condensed Light" panose="020B0306030101010103" pitchFamily="34" charset="77"/>
              </a:rPr>
              <a:t>, hoe </a:t>
            </a:r>
            <a:r>
              <a:rPr lang="en-US" sz="3200" dirty="0" err="1">
                <a:latin typeface="Abadi MT Condensed Light" panose="020B0306030101010103" pitchFamily="34" charset="77"/>
              </a:rPr>
              <a:t>reageert</a:t>
            </a:r>
            <a:r>
              <a:rPr lang="en-US" sz="3200" dirty="0">
                <a:latin typeface="Abadi MT Condensed Light" panose="020B0306030101010103" pitchFamily="34" charset="77"/>
              </a:rPr>
              <a:t> het op </a:t>
            </a:r>
            <a:r>
              <a:rPr lang="en-US" sz="3200" dirty="0" err="1">
                <a:latin typeface="Abadi MT Condensed Light" panose="020B0306030101010103" pitchFamily="34" charset="77"/>
              </a:rPr>
              <a:t>een</a:t>
            </a:r>
            <a:r>
              <a:rPr lang="en-US" sz="3200" dirty="0">
                <a:latin typeface="Abadi MT Condensed Light" panose="020B0306030101010103" pitchFamily="34" charset="77"/>
              </a:rPr>
              <a:t> </a:t>
            </a:r>
            <a:r>
              <a:rPr lang="en-US" sz="3200" dirty="0" err="1">
                <a:latin typeface="Abadi MT Condensed Light" panose="020B0306030101010103" pitchFamily="34" charset="77"/>
              </a:rPr>
              <a:t>situatie</a:t>
            </a:r>
            <a:r>
              <a:rPr lang="en-US" sz="3200" dirty="0">
                <a:latin typeface="Abadi MT Condensed Light" panose="020B0306030101010103" pitchFamily="34" charset="77"/>
              </a:rPr>
              <a:t>?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8584" y="0"/>
            <a:ext cx="11329416" cy="10287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532" y="836676"/>
            <a:ext cx="9876147" cy="86087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qph.ec.quoracdn.net/main-qimg-b98d152beefb60cbd0cc74ab21e30e0e-c?convert_to_webp=true">
            <a:extLst>
              <a:ext uri="{FF2B5EF4-FFF2-40B4-BE49-F238E27FC236}">
                <a16:creationId xmlns:a16="http://schemas.microsoft.com/office/drawing/2014/main" id="{7DF0442A-3196-BC4C-9B01-FD11DBBD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108793" y="2026061"/>
            <a:ext cx="9028996" cy="6230007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8BED725-C39C-4F4D-BC9A-CA8DE28B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0627" y="-74995"/>
            <a:ext cx="20689255" cy="10436990"/>
            <a:chOff x="0" y="0"/>
            <a:chExt cx="27585673" cy="139159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264450" y="981075"/>
            <a:ext cx="7570388" cy="91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dirty="0">
                <a:solidFill>
                  <a:srgbClr val="3B3B3B"/>
                </a:solidFill>
                <a:latin typeface="Anaktoria"/>
              </a:rPr>
              <a:t>TRAINEN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8543" r="8543"/>
          <a:stretch>
            <a:fillRect/>
          </a:stretch>
        </p:blipFill>
        <p:spPr>
          <a:xfrm rot="-5400000">
            <a:off x="11478262" y="906874"/>
            <a:ext cx="14086118" cy="847325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E8A7D84-E46E-CD49-829B-3793D0D4E3AE}"/>
              </a:ext>
            </a:extLst>
          </p:cNvPr>
          <p:cNvSpPr/>
          <p:nvPr/>
        </p:nvSpPr>
        <p:spPr>
          <a:xfrm>
            <a:off x="914400" y="2257842"/>
            <a:ext cx="1257300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latin typeface="Abadi MT Condensed Light" panose="020B0306030101010103" pitchFamily="34" charset="77"/>
              </a:rPr>
              <a:t>Leerprocessen</a:t>
            </a:r>
          </a:p>
          <a:p>
            <a:pPr lvl="2"/>
            <a:r>
              <a:rPr lang="nl-NL" sz="2800" b="1" dirty="0">
                <a:latin typeface="Abadi MT Condensed Light" panose="020B0306030101010103" pitchFamily="34" charset="77"/>
              </a:rPr>
              <a:t>Aangeboren gedrag: 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Erfelijk, aanwezig bij geboorte (reflexen, instinct)</a:t>
            </a:r>
          </a:p>
          <a:p>
            <a:pPr lvl="2"/>
            <a:r>
              <a:rPr lang="nl-NL" sz="2800" b="1" dirty="0">
                <a:latin typeface="Abadi MT Condensed Light" panose="020B0306030101010103" pitchFamily="34" charset="77"/>
              </a:rPr>
              <a:t>Aangeleerd gedrag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Klassieke conditionering: Pavlov (verband tussen 2 prikkels)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 err="1">
                <a:latin typeface="Abadi MT Condensed Light" panose="020B0306030101010103" pitchFamily="34" charset="77"/>
              </a:rPr>
              <a:t>Operante</a:t>
            </a:r>
            <a:r>
              <a:rPr lang="nl-NL" sz="3600" dirty="0">
                <a:latin typeface="Abadi MT Condensed Light" panose="020B0306030101010103" pitchFamily="34" charset="77"/>
              </a:rPr>
              <a:t> conditionering (Skinner): </a:t>
            </a:r>
            <a:r>
              <a:rPr lang="nl-NL" sz="3600" dirty="0">
                <a:latin typeface="Abadi MT Condensed Light" panose="020B03060301010101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Trail and error</a:t>
            </a:r>
            <a:endParaRPr lang="nl-NL" sz="3600" dirty="0">
              <a:latin typeface="Abadi MT Condensed Light" panose="020B0306030101010103" pitchFamily="34" charset="77"/>
            </a:endParaRP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Gewenning: Afleren van reacties op prikkels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Imitatie: Afkijken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Inprenting: Konrad Lorenz </a:t>
            </a:r>
            <a:r>
              <a:rPr lang="nl-NL" sz="3600" dirty="0">
                <a:latin typeface="Abadi MT Condensed Light" panose="020B0306030101010103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Inprenting</a:t>
            </a:r>
            <a:endParaRPr lang="nl-NL" sz="3600" dirty="0">
              <a:latin typeface="Abadi MT Condensed Light" panose="020B0306030101010103" pitchFamily="34" charset="77"/>
            </a:endParaRP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</a:rPr>
              <a:t>Geschoold gedrag: Versterking of onderdrukking van aangeboren en aangeleerd gedrag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endParaRPr lang="nl-NL" sz="3600" dirty="0">
              <a:latin typeface="Abadi MT Condensed Light" panose="020B0306030101010103" pitchFamily="34" charset="77"/>
            </a:endParaRP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nl-NL" sz="3600" dirty="0">
                <a:latin typeface="Abadi MT Condensed Light" panose="020B0306030101010103" pitchFamily="34" charset="77"/>
                <a:hlinkClick r:id="rId7"/>
              </a:rPr>
              <a:t>https://www.youtube.com/watch?v=hNv6rvoMrFM</a:t>
            </a:r>
            <a:endParaRPr lang="nl-NL" sz="3600" dirty="0">
              <a:latin typeface="Abadi MT Condensed Light" panose="020B0306030101010103" pitchFamily="34" charset="77"/>
            </a:endParaRPr>
          </a:p>
          <a:p>
            <a:pPr marL="1943100" lvl="3" indent="-571500">
              <a:buFont typeface="Arial" panose="020B0604020202020204" pitchFamily="34" charset="0"/>
              <a:buChar char="•"/>
            </a:pPr>
            <a:endParaRPr lang="nl-NL" sz="3600" dirty="0">
              <a:latin typeface="Abadi MT Condensed Light" panose="020B03060301010101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519</Words>
  <Application>Microsoft Macintosh PowerPoint</Application>
  <PresentationFormat>Aangepast</PresentationFormat>
  <Paragraphs>92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Calibri</vt:lpstr>
      <vt:lpstr>Signature</vt:lpstr>
      <vt:lpstr>Castellar</vt:lpstr>
      <vt:lpstr>Arial</vt:lpstr>
      <vt:lpstr>Open Sans Light</vt:lpstr>
      <vt:lpstr>Abadi MT Condensed Light</vt:lpstr>
      <vt:lpstr>Anaktoria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Varken</dc:title>
  <cp:lastModifiedBy>Straten, Maxime van</cp:lastModifiedBy>
  <cp:revision>27</cp:revision>
  <dcterms:created xsi:type="dcterms:W3CDTF">2006-08-16T00:00:00Z</dcterms:created>
  <dcterms:modified xsi:type="dcterms:W3CDTF">2021-11-01T08:15:55Z</dcterms:modified>
  <dc:identifier>DAEp9_KxYNU</dc:identifier>
</cp:coreProperties>
</file>